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3.xml" ContentType="application/vnd.openxmlformats-officedocument.presentationml.tags+xml"/>
  <Override PartName="/ppt/notesSlides/notesSlide2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2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35.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5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55.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69"/>
  </p:notesMasterIdLst>
  <p:handoutMasterIdLst>
    <p:handoutMasterId r:id="rId70"/>
  </p:handoutMasterIdLst>
  <p:sldIdLst>
    <p:sldId id="796" r:id="rId2"/>
    <p:sldId id="752" r:id="rId3"/>
    <p:sldId id="753" r:id="rId4"/>
    <p:sldId id="756" r:id="rId5"/>
    <p:sldId id="797" r:id="rId6"/>
    <p:sldId id="798" r:id="rId7"/>
    <p:sldId id="799" r:id="rId8"/>
    <p:sldId id="804" r:id="rId9"/>
    <p:sldId id="807" r:id="rId10"/>
    <p:sldId id="808" r:id="rId11"/>
    <p:sldId id="809" r:id="rId12"/>
    <p:sldId id="810" r:id="rId13"/>
    <p:sldId id="811" r:id="rId14"/>
    <p:sldId id="812" r:id="rId15"/>
    <p:sldId id="813" r:id="rId16"/>
    <p:sldId id="814" r:id="rId17"/>
    <p:sldId id="816" r:id="rId18"/>
    <p:sldId id="817" r:id="rId19"/>
    <p:sldId id="818" r:id="rId20"/>
    <p:sldId id="819" r:id="rId21"/>
    <p:sldId id="856" r:id="rId22"/>
    <p:sldId id="857" r:id="rId23"/>
    <p:sldId id="828" r:id="rId24"/>
    <p:sldId id="829" r:id="rId25"/>
    <p:sldId id="830" r:id="rId26"/>
    <p:sldId id="831" r:id="rId27"/>
    <p:sldId id="832" r:id="rId28"/>
    <p:sldId id="847" r:id="rId29"/>
    <p:sldId id="848" r:id="rId30"/>
    <p:sldId id="849" r:id="rId31"/>
    <p:sldId id="850" r:id="rId32"/>
    <p:sldId id="851" r:id="rId33"/>
    <p:sldId id="852" r:id="rId34"/>
    <p:sldId id="858" r:id="rId35"/>
    <p:sldId id="859" r:id="rId36"/>
    <p:sldId id="887" r:id="rId37"/>
    <p:sldId id="888" r:id="rId38"/>
    <p:sldId id="889" r:id="rId39"/>
    <p:sldId id="890" r:id="rId40"/>
    <p:sldId id="891" r:id="rId41"/>
    <p:sldId id="892" r:id="rId42"/>
    <p:sldId id="893" r:id="rId43"/>
    <p:sldId id="894" r:id="rId44"/>
    <p:sldId id="895" r:id="rId45"/>
    <p:sldId id="896" r:id="rId46"/>
    <p:sldId id="897" r:id="rId47"/>
    <p:sldId id="898" r:id="rId48"/>
    <p:sldId id="899" r:id="rId49"/>
    <p:sldId id="900" r:id="rId50"/>
    <p:sldId id="901" r:id="rId51"/>
    <p:sldId id="902" r:id="rId52"/>
    <p:sldId id="903" r:id="rId53"/>
    <p:sldId id="904" r:id="rId54"/>
    <p:sldId id="905" r:id="rId55"/>
    <p:sldId id="906" r:id="rId56"/>
    <p:sldId id="907" r:id="rId57"/>
    <p:sldId id="908" r:id="rId58"/>
    <p:sldId id="909" r:id="rId59"/>
    <p:sldId id="910" r:id="rId60"/>
    <p:sldId id="911" r:id="rId61"/>
    <p:sldId id="912" r:id="rId62"/>
    <p:sldId id="913" r:id="rId63"/>
    <p:sldId id="914" r:id="rId64"/>
    <p:sldId id="915" r:id="rId65"/>
    <p:sldId id="916" r:id="rId66"/>
    <p:sldId id="917" r:id="rId67"/>
    <p:sldId id="925" r:id="rId68"/>
  </p:sldIdLst>
  <p:sldSz cx="12192000" cy="6858000"/>
  <p:notesSz cx="7099300" cy="10234613"/>
  <p:custDataLst>
    <p:tags r:id="rId71"/>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DEBDFF"/>
    <a:srgbClr val="99CCFF"/>
    <a:srgbClr val="B5EDC2"/>
    <a:srgbClr val="FFCCFF"/>
    <a:srgbClr val="E8D1FF"/>
    <a:srgbClr val="ADF5B4"/>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49" autoAdjust="0"/>
    <p:restoredTop sz="85852" autoAdjust="0"/>
  </p:normalViewPr>
  <p:slideViewPr>
    <p:cSldViewPr>
      <p:cViewPr>
        <p:scale>
          <a:sx n="114" d="100"/>
          <a:sy n="114" d="100"/>
        </p:scale>
        <p:origin x="504"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tags" Target="tags/tag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1</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94916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Have students vote.</a:t>
            </a:r>
            <a:br>
              <a:rPr lang="en-US" dirty="0" smtClean="0"/>
            </a:br>
            <a:r>
              <a:rPr lang="en-US" dirty="0" smtClean="0"/>
              <a:t>For first one, pick</a:t>
            </a:r>
            <a:r>
              <a:rPr lang="en-US" baseline="0" dirty="0" smtClean="0"/>
              <a:t> More: [2,3,4]</a:t>
            </a:r>
            <a:br>
              <a:rPr lang="en-US" baseline="0" dirty="0" smtClean="0"/>
            </a:br>
            <a:r>
              <a:rPr lang="en-US" baseline="0" dirty="0" smtClean="0"/>
              <a:t>For now or less, if we added up, it doesn’t matter.  But we prefer a reward now.</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13</a:t>
            </a:fld>
            <a:endParaRPr lang="en-US"/>
          </a:p>
        </p:txBody>
      </p:sp>
    </p:spTree>
    <p:extLst>
      <p:ext uri="{BB962C8B-B14F-4D97-AF65-F5344CB8AC3E}">
        <p14:creationId xmlns:p14="http://schemas.microsoft.com/office/powerpoint/2010/main" val="656859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Gamma will be set less than one.</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14</a:t>
            </a:fld>
            <a:endParaRPr lang="en-US"/>
          </a:p>
        </p:txBody>
      </p:sp>
    </p:spTree>
    <p:extLst>
      <p:ext uri="{BB962C8B-B14F-4D97-AF65-F5344CB8AC3E}">
        <p14:creationId xmlns:p14="http://schemas.microsoft.com/office/powerpoint/2010/main" val="206122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9700" y="768350"/>
            <a:ext cx="6819900" cy="3836988"/>
          </a:xfrm>
          <a:ln/>
        </p:spPr>
      </p:sp>
      <p:sp>
        <p:nvSpPr>
          <p:cNvPr id="40962" name="Notes Placeholder 2"/>
          <p:cNvSpPr>
            <a:spLocks noGrp="1"/>
          </p:cNvSpPr>
          <p:nvPr>
            <p:ph type="body" idx="1"/>
          </p:nvPr>
        </p:nvSpPr>
        <p:spPr>
          <a:noFill/>
          <a:ln/>
        </p:spPr>
        <p:txBody>
          <a:bodyPr/>
          <a:lstStyle/>
          <a:p>
            <a:r>
              <a:rPr lang="en-US" dirty="0" smtClean="0">
                <a:ea typeface="ＭＳ Ｐゴシック" pitchFamily="34" charset="-128"/>
              </a:rPr>
              <a:t>Rewards in the future (deeper in the tree) matter less.  </a:t>
            </a:r>
          </a:p>
          <a:p>
            <a:r>
              <a:rPr lang="en-US" dirty="0" smtClean="0">
                <a:ea typeface="ＭＳ Ｐゴシック" pitchFamily="34" charset="-128"/>
              </a:rPr>
              <a:t>Discount of 0.5 is pretty</a:t>
            </a:r>
            <a:r>
              <a:rPr lang="en-US" baseline="0" dirty="0" smtClean="0">
                <a:ea typeface="ＭＳ Ｐゴシック" pitchFamily="34" charset="-128"/>
              </a:rPr>
              <a:t> harsh.  At each time step the reward is only worth half as much as in the previous step. </a:t>
            </a:r>
            <a:endParaRPr lang="en-US" dirty="0" smtClean="0">
              <a:ea typeface="ＭＳ Ｐゴシック" pitchFamily="34" charset="-128"/>
            </a:endParaRPr>
          </a:p>
          <a:p>
            <a:r>
              <a:rPr lang="en-US" dirty="0" smtClean="0">
                <a:ea typeface="ＭＳ Ｐゴシック" pitchFamily="34" charset="-128"/>
              </a:rPr>
              <a:t>Interesting: running </a:t>
            </a:r>
            <a:r>
              <a:rPr lang="en-US" dirty="0" err="1" smtClean="0">
                <a:ea typeface="ＭＳ Ｐゴシック" pitchFamily="34" charset="-128"/>
              </a:rPr>
              <a:t>expectimax</a:t>
            </a:r>
            <a:r>
              <a:rPr lang="en-US" dirty="0" smtClean="0">
                <a:ea typeface="ＭＳ Ｐゴシック" pitchFamily="34" charset="-128"/>
              </a:rPr>
              <a:t>, if having to truncate the search, then not losing much; e.g.,  less then \</a:t>
            </a:r>
            <a:r>
              <a:rPr lang="en-US" dirty="0" err="1" smtClean="0">
                <a:ea typeface="ＭＳ Ｐゴシック" pitchFamily="34" charset="-128"/>
              </a:rPr>
              <a:t>gamma^d</a:t>
            </a:r>
            <a:r>
              <a:rPr lang="en-US" dirty="0" smtClean="0">
                <a:ea typeface="ＭＳ Ｐゴシック" pitchFamily="34" charset="-128"/>
              </a:rPr>
              <a:t> / (1-\gamma)</a:t>
            </a:r>
          </a:p>
          <a:p>
            <a:endParaRPr lang="en-US" dirty="0" smtClean="0">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15</a:t>
            </a:fld>
            <a:endParaRPr lang="en-US"/>
          </a:p>
        </p:txBody>
      </p:sp>
    </p:spTree>
    <p:extLst>
      <p:ext uri="{BB962C8B-B14F-4D97-AF65-F5344CB8AC3E}">
        <p14:creationId xmlns:p14="http://schemas.microsoft.com/office/powerpoint/2010/main" val="363674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Stationary preferences </a:t>
            </a:r>
            <a:r>
              <a:rPr lang="en-US" dirty="0" err="1" smtClean="0"/>
              <a:t>iff</a:t>
            </a:r>
            <a:r>
              <a:rPr lang="en-US" dirty="0" smtClean="0"/>
              <a:t> we stick one</a:t>
            </a:r>
            <a:r>
              <a:rPr lang="en-US" baseline="0" dirty="0" smtClean="0"/>
              <a:t> reward in the front, that implies that the relationship are the same.</a:t>
            </a:r>
            <a:endParaRPr lang="en-US" dirty="0" smtClean="0"/>
          </a:p>
          <a:p>
            <a:r>
              <a:rPr lang="en-US" dirty="0" smtClean="0"/>
              <a:t>R</a:t>
            </a:r>
            <a:r>
              <a:rPr lang="en-US" baseline="0" dirty="0" smtClean="0"/>
              <a:t> is a reward.</a:t>
            </a:r>
          </a:p>
          <a:p>
            <a:r>
              <a:rPr lang="en-US" baseline="0" dirty="0" smtClean="0"/>
              <a:t>Actually only one way, since if gamma were 1, then the discounted utility would be the additive utility.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16</a:t>
            </a:fld>
            <a:endParaRPr lang="en-US"/>
          </a:p>
        </p:txBody>
      </p:sp>
    </p:spTree>
    <p:extLst>
      <p:ext uri="{BB962C8B-B14F-4D97-AF65-F5344CB8AC3E}">
        <p14:creationId xmlns:p14="http://schemas.microsoft.com/office/powerpoint/2010/main" val="169334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Utility at state S is exactly</a:t>
            </a:r>
            <a:r>
              <a:rPr lang="en-US" baseline="0" dirty="0" smtClean="0"/>
              <a:t> what would happen if you ran </a:t>
            </a:r>
            <a:r>
              <a:rPr lang="en-US" baseline="0" dirty="0" err="1" smtClean="0"/>
              <a:t>expectimax</a:t>
            </a:r>
            <a:r>
              <a:rPr lang="en-US" baseline="0" dirty="0" smtClean="0"/>
              <a:t> at state s.</a:t>
            </a:r>
          </a:p>
          <a:p>
            <a:r>
              <a:rPr lang="en-US" baseline="0" dirty="0" smtClean="0"/>
              <a:t>Q state is the value of undertaking the action A, (TOO LATE TO TURN BACK) and then computing the optimal </a:t>
            </a:r>
            <a:r>
              <a:rPr lang="en-US" baseline="0" dirty="0" err="1" smtClean="0"/>
              <a:t>util</a:t>
            </a:r>
            <a:endParaRPr lang="en-US" dirty="0" smtClean="0"/>
          </a:p>
          <a:p>
            <a:r>
              <a:rPr lang="en-US" dirty="0" smtClean="0"/>
              <a:t>Pi is a policy.  Pi</a:t>
            </a:r>
            <a:r>
              <a:rPr lang="en-US" baseline="0" dirty="0" smtClean="0"/>
              <a:t>* is the optimal policy from state 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20</a:t>
            </a:fld>
            <a:endParaRPr lang="en-US"/>
          </a:p>
        </p:txBody>
      </p:sp>
    </p:spTree>
    <p:extLst>
      <p:ext uri="{BB962C8B-B14F-4D97-AF65-F5344CB8AC3E}">
        <p14:creationId xmlns:p14="http://schemas.microsoft.com/office/powerpoint/2010/main" val="1527135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one particular setting for</a:t>
            </a:r>
            <a:r>
              <a:rPr lang="en-US" baseline="0" dirty="0" smtClean="0"/>
              <a:t> </a:t>
            </a:r>
            <a:r>
              <a:rPr lang="en-US" baseline="0" dirty="0" err="1" smtClean="0"/>
              <a:t>Gridworld</a:t>
            </a:r>
            <a:r>
              <a:rPr lang="en-US" baseline="0" dirty="0" smtClean="0"/>
              <a:t>.  (Remember that we had some</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21</a:t>
            </a:fld>
            <a:endParaRPr lang="en-US"/>
          </a:p>
        </p:txBody>
      </p:sp>
    </p:spTree>
    <p:extLst>
      <p:ext uri="{BB962C8B-B14F-4D97-AF65-F5344CB8AC3E}">
        <p14:creationId xmlns:p14="http://schemas.microsoft.com/office/powerpoint/2010/main" val="612741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Write these out on the board.</a:t>
            </a:r>
            <a:br>
              <a:rPr lang="en-US" b="1" dirty="0" smtClean="0"/>
            </a:br>
            <a:r>
              <a:rPr lang="en-US" dirty="0" smtClean="0"/>
              <a:t>Max </a:t>
            </a:r>
            <a:r>
              <a:rPr lang="en-US" dirty="0" smtClean="0"/>
              <a:t>over chance nodes.  That’s really just what </a:t>
            </a:r>
            <a:r>
              <a:rPr lang="en-US" dirty="0" err="1" smtClean="0"/>
              <a:t>expectimax</a:t>
            </a:r>
            <a:r>
              <a:rPr lang="en-US" baseline="0" dirty="0" smtClean="0"/>
              <a:t> was doing.</a:t>
            </a:r>
          </a:p>
          <a:p>
            <a:r>
              <a:rPr lang="en-US" baseline="0" dirty="0" smtClean="0"/>
              <a:t>What do I do at a chance node  Q(</a:t>
            </a:r>
            <a:r>
              <a:rPr lang="en-US" baseline="0" dirty="0" err="1" smtClean="0"/>
              <a:t>s,a</a:t>
            </a:r>
            <a:r>
              <a:rPr lang="en-US" baseline="0" dirty="0" smtClean="0"/>
              <a:t>).?</a:t>
            </a:r>
          </a:p>
          <a:p>
            <a:r>
              <a:rPr lang="en-US" baseline="0" dirty="0" smtClean="0"/>
              <a:t>I’m going to get a reward.   R(</a:t>
            </a:r>
            <a:r>
              <a:rPr lang="en-US" baseline="0" dirty="0" err="1" smtClean="0"/>
              <a:t>s,a,s</a:t>
            </a:r>
            <a:r>
              <a:rPr lang="en-US" baseline="0" dirty="0" smtClean="0"/>
              <a:t>’). Plus I’m going to get all the future rewards from this state V*(s’).  </a:t>
            </a:r>
          </a:p>
          <a:p>
            <a:r>
              <a:rPr lang="en-US" baseline="0" dirty="0" smtClean="0"/>
              <a:t>Both of course, I don’t know what’s going to happen at the chance node, so I need to sum over all states s’</a:t>
            </a:r>
          </a:p>
          <a:p>
            <a:r>
              <a:rPr lang="en-US" baseline="0" dirty="0" smtClean="0"/>
              <a:t>We’re going to weight these by the relative probability that comes from our probability function.  We write that T(</a:t>
            </a:r>
            <a:r>
              <a:rPr lang="en-US" baseline="0" dirty="0" err="1" smtClean="0"/>
              <a:t>s,a,s</a:t>
            </a:r>
            <a:r>
              <a:rPr lang="en-US" baseline="0" dirty="0" smtClean="0"/>
              <a:t>’).</a:t>
            </a:r>
          </a:p>
          <a:p>
            <a:r>
              <a:rPr lang="en-US" dirty="0" smtClean="0"/>
              <a:t>We’re missing one thing.  The discount of the future</a:t>
            </a:r>
            <a:r>
              <a:rPr lang="en-US" baseline="0" dirty="0" smtClean="0"/>
              <a:t> value.  So we multiply that by Gamma.</a:t>
            </a:r>
          </a:p>
          <a:p>
            <a:endParaRPr lang="en-US" baseline="0" dirty="0" smtClean="0"/>
          </a:p>
          <a:p>
            <a:r>
              <a:rPr lang="en-US" baseline="0" dirty="0" smtClean="0"/>
              <a:t>This may look complicated, but you’re going to see this many times in the future.  Don’t go into math shock.  You can understand this.</a:t>
            </a:r>
          </a:p>
          <a:p>
            <a:endParaRPr lang="en-US" baseline="0" dirty="0" smtClean="0"/>
          </a:p>
          <a:p>
            <a:r>
              <a:rPr lang="en-US" baseline="0" dirty="0" smtClean="0"/>
              <a:t>We can also write this in one step.  We write the </a:t>
            </a:r>
            <a:r>
              <a:rPr lang="en-US" baseline="0" dirty="0" err="1" smtClean="0"/>
              <a:t>expectimax</a:t>
            </a:r>
            <a:r>
              <a:rPr lang="en-US" baseline="0" dirty="0" smtClean="0"/>
              <a:t> </a:t>
            </a:r>
            <a:r>
              <a:rPr lang="en-US" baseline="0" dirty="0" err="1" smtClean="0"/>
              <a:t>recurrenece</a:t>
            </a:r>
            <a:r>
              <a:rPr lang="en-US" baseline="0" dirty="0" smtClean="0"/>
              <a:t>. </a:t>
            </a:r>
          </a:p>
          <a:p>
            <a:r>
              <a:rPr lang="en-US" baseline="0" dirty="0" smtClean="0"/>
              <a:t>This is called a Bellman equation.  We’re going to come back to this a lot starting in the next lecture.</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23</a:t>
            </a:fld>
            <a:endParaRPr lang="en-US"/>
          </a:p>
        </p:txBody>
      </p:sp>
    </p:spTree>
    <p:extLst>
      <p:ext uri="{BB962C8B-B14F-4D97-AF65-F5344CB8AC3E}">
        <p14:creationId xmlns:p14="http://schemas.microsoft.com/office/powerpoint/2010/main" val="1683295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tree gets very big very quickly.  But</a:t>
            </a:r>
            <a:r>
              <a:rPr lang="en-US" baseline="0" dirty="0" smtClean="0"/>
              <a:t> I might think that </a:t>
            </a:r>
            <a:r>
              <a:rPr lang="en-US" baseline="0" dirty="0" err="1" smtClean="0"/>
              <a:t>expectimax</a:t>
            </a:r>
            <a:r>
              <a:rPr lang="en-US" baseline="0" dirty="0" smtClean="0"/>
              <a:t> is a colossal waste of time for this problem.</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25</a:t>
            </a:fld>
            <a:endParaRPr lang="en-US"/>
          </a:p>
        </p:txBody>
      </p:sp>
    </p:spTree>
    <p:extLst>
      <p:ext uri="{BB962C8B-B14F-4D97-AF65-F5344CB8AC3E}">
        <p14:creationId xmlns:p14="http://schemas.microsoft.com/office/powerpoint/2010/main" val="1851494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depth 100, then you have gamma to the 100.  So it’s not going to contribute much at all</a:t>
            </a:r>
            <a:r>
              <a:rPr lang="en-US" dirty="0" smtClean="0"/>
              <a:t>.</a:t>
            </a:r>
            <a:br>
              <a:rPr lang="en-US" dirty="0" smtClean="0"/>
            </a:br>
            <a:endParaRPr lang="en-US" dirty="0" smtClean="0"/>
          </a:p>
          <a:p>
            <a:r>
              <a:rPr lang="en-US" dirty="0" smtClean="0"/>
              <a:t>We return to the same state over and over</a:t>
            </a:r>
            <a:r>
              <a:rPr lang="en-US" baseline="0" dirty="0" smtClean="0"/>
              <a:t> again.</a:t>
            </a:r>
            <a:r>
              <a:rPr lang="en-US" dirty="0" smtClean="0"/>
              <a:t/>
            </a:r>
            <a:br>
              <a:rPr lang="en-US" dirty="0" smtClean="0"/>
            </a:br>
            <a:r>
              <a:rPr lang="en-US" dirty="0" smtClean="0"/>
              <a:t>This</a:t>
            </a:r>
            <a:r>
              <a:rPr lang="en-US" baseline="0" dirty="0" smtClean="0"/>
              <a:t> might of remind </a:t>
            </a:r>
            <a:r>
              <a:rPr lang="en-US" dirty="0" smtClean="0"/>
              <a:t>you of Graph</a:t>
            </a:r>
            <a:r>
              <a:rPr lang="en-US" baseline="0" dirty="0" smtClean="0"/>
              <a:t> Search instead of Tree search.</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26</a:t>
            </a:fld>
            <a:endParaRPr lang="en-US"/>
          </a:p>
        </p:txBody>
      </p:sp>
    </p:spTree>
    <p:extLst>
      <p:ext uri="{BB962C8B-B14F-4D97-AF65-F5344CB8AC3E}">
        <p14:creationId xmlns:p14="http://schemas.microsoft.com/office/powerpoint/2010/main" val="1348285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V_k</a:t>
            </a:r>
            <a:r>
              <a:rPr lang="en-US" dirty="0" smtClean="0"/>
              <a:t> is a time limited definition of V(s)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27</a:t>
            </a:fld>
            <a:endParaRPr lang="en-US"/>
          </a:p>
        </p:txBody>
      </p:sp>
    </p:spTree>
    <p:extLst>
      <p:ext uri="{BB962C8B-B14F-4D97-AF65-F5344CB8AC3E}">
        <p14:creationId xmlns:p14="http://schemas.microsoft.com/office/powerpoint/2010/main" val="1628583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38113" y="768350"/>
            <a:ext cx="6823075" cy="3838575"/>
          </a:xfrm>
          <a:ln/>
        </p:spPr>
      </p:sp>
      <p:sp>
        <p:nvSpPr>
          <p:cNvPr id="47107" name="Notes Placeholder 2"/>
          <p:cNvSpPr>
            <a:spLocks noGrp="1"/>
          </p:cNvSpPr>
          <p:nvPr>
            <p:ph type="body" idx="1"/>
          </p:nvPr>
        </p:nvSpPr>
        <p:spPr>
          <a:noFill/>
          <a:ln/>
        </p:spPr>
        <p:txBody>
          <a:bodyPr/>
          <a:lstStyle/>
          <a:p>
            <a:r>
              <a:rPr lang="en-US" dirty="0" smtClean="0">
                <a:latin typeface="Arial" charset="0"/>
              </a:rPr>
              <a:t>How about money?  Can we use money as a utility scale?  No!  It’s not a good utility</a:t>
            </a:r>
            <a:r>
              <a:rPr lang="en-US" baseline="0" dirty="0" smtClean="0">
                <a:latin typeface="Arial" charset="0"/>
              </a:rPr>
              <a:t> scale.  We can talk about the utility of money, but it itself isn’t a good utility scale.  Why not?</a:t>
            </a:r>
            <a:endParaRPr lang="en-US" dirty="0" smtClean="0">
              <a:latin typeface="Arial" charset="0"/>
            </a:endParaRPr>
          </a:p>
          <a:p>
            <a:r>
              <a:rPr lang="en-US" dirty="0" smtClean="0">
                <a:latin typeface="Arial" charset="0"/>
              </a:rPr>
              <a:t>Imagine</a:t>
            </a:r>
            <a:r>
              <a:rPr lang="en-US" baseline="0" dirty="0" smtClean="0">
                <a:latin typeface="Arial" charset="0"/>
              </a:rPr>
              <a:t> a lottery where you get X dollars or Y dollars.</a:t>
            </a:r>
          </a:p>
          <a:p>
            <a:r>
              <a:rPr lang="en-US" baseline="0" dirty="0" smtClean="0">
                <a:latin typeface="Arial" charset="0"/>
              </a:rPr>
              <a:t>Obviously, how good this is depends on X, Y and p.</a:t>
            </a:r>
          </a:p>
          <a:p>
            <a:r>
              <a:rPr lang="en-US" baseline="0" dirty="0" smtClean="0">
                <a:latin typeface="Arial" charset="0"/>
              </a:rPr>
              <a:t>Typically a utility of a lottery over money is worth less than its equivalent monetary value.</a:t>
            </a:r>
          </a:p>
          <a:p>
            <a:endParaRPr lang="en-US" baseline="0" dirty="0" smtClean="0">
              <a:latin typeface="Arial" charset="0"/>
            </a:endParaRPr>
          </a:p>
          <a:p>
            <a:r>
              <a:rPr lang="en-US" baseline="0" dirty="0" smtClean="0">
                <a:latin typeface="Arial" charset="0"/>
              </a:rPr>
              <a:t>You’d rather have a smaller amount that is guaranteed.</a:t>
            </a:r>
          </a:p>
          <a:p>
            <a:endParaRPr lang="en-US" baseline="0" dirty="0" smtClean="0">
              <a:latin typeface="Arial" charset="0"/>
            </a:endParaRPr>
          </a:p>
          <a:p>
            <a:r>
              <a:rPr lang="en-US" baseline="0" dirty="0" smtClean="0">
                <a:latin typeface="Arial" charset="0"/>
              </a:rPr>
              <a:t>How many of you would like a million dollars?</a:t>
            </a:r>
          </a:p>
          <a:p>
            <a:r>
              <a:rPr lang="en-US" baseline="0" dirty="0" smtClean="0">
                <a:latin typeface="Arial" charset="0"/>
              </a:rPr>
              <a:t>How many of you would like a billion dollars?  How much more?  1000x more?  Maybe not?</a:t>
            </a:r>
          </a:p>
          <a:p>
            <a:r>
              <a:rPr lang="en-US" baseline="0" dirty="0" smtClean="0">
                <a:latin typeface="Arial" charset="0"/>
              </a:rPr>
              <a:t>Let’s say I gave you a billion.  Now how much do you want a million?  Not much.</a:t>
            </a:r>
          </a:p>
          <a:p>
            <a:r>
              <a:rPr lang="en-US" baseline="0" dirty="0" smtClean="0">
                <a:latin typeface="Arial" charset="0"/>
              </a:rPr>
              <a:t>Diminishing returns. I’m told after your first billion, your second billion has less utility.</a:t>
            </a:r>
          </a:p>
          <a:p>
            <a:r>
              <a:rPr lang="en-US" baseline="0" dirty="0" smtClean="0">
                <a:latin typeface="Arial" charset="0"/>
              </a:rPr>
              <a:t>Same thing in the negative.  Once you’re $1b in debt, whatever, you’re too big.</a:t>
            </a:r>
            <a:endParaRPr lang="en-US" dirty="0" smtClean="0">
              <a:latin typeface="Arial" charset="0"/>
            </a:endParaRPr>
          </a:p>
        </p:txBody>
      </p:sp>
      <p:sp>
        <p:nvSpPr>
          <p:cNvPr id="47108" name="Slide Number Placeholder 3"/>
          <p:cNvSpPr>
            <a:spLocks noGrp="1"/>
          </p:cNvSpPr>
          <p:nvPr>
            <p:ph type="sldNum" sz="quarter" idx="5"/>
          </p:nvPr>
        </p:nvSpPr>
        <p:spPr>
          <a:noFill/>
        </p:spPr>
        <p:txBody>
          <a:bodyPr/>
          <a:lstStyle/>
          <a:p>
            <a:fld id="{39A40384-0448-47C6-BDE1-0574BBB738D1}" type="slidenum">
              <a:rPr lang="en-US" smtClean="0">
                <a:latin typeface="Arial" charset="0"/>
              </a:rPr>
              <a:pPr/>
              <a:t>2</a:t>
            </a:fld>
            <a:endParaRPr lang="en-US" smtClean="0">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 we know what it is it’s 0 for</a:t>
            </a:r>
            <a:r>
              <a:rPr lang="en-US" baseline="0" dirty="0" smtClean="0"/>
              <a:t> any state.</a:t>
            </a:r>
          </a:p>
          <a:p>
            <a:r>
              <a:rPr lang="en-US" baseline="0" dirty="0" smtClean="0"/>
              <a:t>V1, is a depth 1 </a:t>
            </a:r>
            <a:r>
              <a:rPr lang="en-US" baseline="0" dirty="0" err="1" smtClean="0"/>
              <a:t>expectimax</a:t>
            </a:r>
            <a:r>
              <a:rPr lang="en-US" baseline="0" dirty="0" smtClean="0"/>
              <a:t> computation.</a:t>
            </a:r>
          </a:p>
          <a:p>
            <a:r>
              <a:rPr lang="en-US" baseline="0" dirty="0" smtClean="0"/>
              <a:t>Each layer is a </a:t>
            </a:r>
            <a:r>
              <a:rPr lang="en-US" baseline="0" dirty="0" err="1" smtClean="0"/>
              <a:t>V_k</a:t>
            </a:r>
            <a:r>
              <a:rPr lang="en-US" baseline="0" dirty="0" smtClean="0"/>
              <a:t> for an increasing value of k.</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28</a:t>
            </a:fld>
            <a:endParaRPr lang="en-US"/>
          </a:p>
        </p:txBody>
      </p:sp>
    </p:spTree>
    <p:extLst>
      <p:ext uri="{BB962C8B-B14F-4D97-AF65-F5344CB8AC3E}">
        <p14:creationId xmlns:p14="http://schemas.microsoft.com/office/powerpoint/2010/main" val="991106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an algorithm called value iteration.  You can think of this as building</a:t>
            </a:r>
            <a:r>
              <a:rPr lang="en-US" baseline="0" dirty="0" smtClean="0"/>
              <a:t> your value from the bottom up.   It will behave similarly to </a:t>
            </a:r>
            <a:r>
              <a:rPr lang="en-US" baseline="0" dirty="0" err="1" smtClean="0"/>
              <a:t>expectimax</a:t>
            </a:r>
            <a:r>
              <a:rPr lang="en-US" baseline="0" dirty="0" smtClean="0"/>
              <a:t>, but will be a lot less work, when we only have a small number of states.  Let’s see how it works.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29</a:t>
            </a:fld>
            <a:endParaRPr lang="en-US"/>
          </a:p>
        </p:txBody>
      </p:sp>
    </p:spTree>
    <p:extLst>
      <p:ext uri="{BB962C8B-B14F-4D97-AF65-F5344CB8AC3E}">
        <p14:creationId xmlns:p14="http://schemas.microsoft.com/office/powerpoint/2010/main" val="276476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smtClean="0">
                <a:ea typeface="ＭＳ Ｐゴシック" pitchFamily="34" charset="-128"/>
              </a:rPr>
              <a:t>We</a:t>
            </a:r>
            <a:r>
              <a:rPr lang="en-US" baseline="0" dirty="0" smtClean="0">
                <a:ea typeface="ＭＳ Ｐゴシック" pitchFamily="34" charset="-128"/>
              </a:rPr>
              <a:t> are going to store all of the V values in a vector.  For V_0, everything is just 0.</a:t>
            </a:r>
          </a:p>
          <a:p>
            <a:r>
              <a:rPr lang="en-US" baseline="0" dirty="0" smtClean="0">
                <a:ea typeface="ＭＳ Ｐゴシック" pitchFamily="34" charset="-128"/>
              </a:rPr>
              <a:t>The recursion is into an </a:t>
            </a:r>
            <a:r>
              <a:rPr lang="en-US" baseline="0" dirty="0" err="1" smtClean="0">
                <a:ea typeface="ＭＳ Ｐゴシック" pitchFamily="34" charset="-128"/>
              </a:rPr>
              <a:t>Expectimax</a:t>
            </a:r>
            <a:r>
              <a:rPr lang="en-US" baseline="0" dirty="0" smtClean="0">
                <a:ea typeface="ＭＳ Ｐゴシック" pitchFamily="34" charset="-128"/>
              </a:rPr>
              <a:t> tree that we have already </a:t>
            </a:r>
            <a:r>
              <a:rPr lang="en-US" baseline="0" dirty="0" err="1" smtClean="0">
                <a:ea typeface="ＭＳ Ｐゴシック" pitchFamily="34" charset="-128"/>
              </a:rPr>
              <a:t>compted</a:t>
            </a:r>
            <a:r>
              <a:rPr lang="en-US" baseline="0" dirty="0" smtClean="0">
                <a:ea typeface="ＭＳ Ｐゴシック" pitchFamily="34" charset="-128"/>
              </a:rPr>
              <a:t>.  The recursion won’t actually happen because we’ve already got it.</a:t>
            </a:r>
          </a:p>
          <a:p>
            <a:endParaRPr lang="en-US" baseline="0" dirty="0" smtClean="0">
              <a:ea typeface="ＭＳ Ｐゴシック" pitchFamily="34" charset="-128"/>
            </a:endParaRPr>
          </a:p>
          <a:p>
            <a:r>
              <a:rPr lang="en-US" baseline="0" dirty="0" smtClean="0">
                <a:ea typeface="ＭＳ Ｐゴシック" pitchFamily="34" charset="-128"/>
              </a:rPr>
              <a:t>What will this do, we can go from 0, to 1 to 2, to K.  Each time we will go deeper into the tree.  When should we stop?  When the values start to converge.</a:t>
            </a:r>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Complexity</a:t>
            </a:r>
            <a:r>
              <a:rPr lang="en-US" baseline="0" dirty="0" smtClean="0">
                <a:ea typeface="ＭＳ Ｐゴシック" pitchFamily="34" charset="-128"/>
              </a:rPr>
              <a:t> = we do this update for each state, then we do a little </a:t>
            </a:r>
            <a:r>
              <a:rPr lang="en-US" baseline="0" dirty="0" err="1" smtClean="0">
                <a:ea typeface="ＭＳ Ｐゴシック" pitchFamily="34" charset="-128"/>
              </a:rPr>
              <a:t>expectimax</a:t>
            </a:r>
            <a:r>
              <a:rPr lang="en-US" baseline="0" dirty="0" smtClean="0">
                <a:ea typeface="ＭＳ Ｐゴシック" pitchFamily="34" charset="-128"/>
              </a:rPr>
              <a:t>.  We do a for loop over A to take take a max over each action, then we do another for loop that goes over each state again. </a:t>
            </a:r>
          </a:p>
          <a:p>
            <a:endParaRPr lang="en-US" dirty="0" smtClean="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30</a:t>
            </a:fld>
            <a:endParaRPr lang="en-US"/>
          </a:p>
        </p:txBody>
      </p:sp>
    </p:spTree>
    <p:extLst>
      <p:ext uri="{BB962C8B-B14F-4D97-AF65-F5344CB8AC3E}">
        <p14:creationId xmlns:p14="http://schemas.microsoft.com/office/powerpoint/2010/main" val="1047168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r>
              <a:rPr lang="en-US" baseline="0" dirty="0" smtClean="0"/>
              <a:t>.  [2,1,0]</a:t>
            </a:r>
            <a:endParaRPr lang="en-US" baseline="0" dirty="0" smtClean="0"/>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r>
              <a:rPr lang="en-US" baseline="0" dirty="0" smtClean="0"/>
              <a:t> [3.5, 2.5, 0]</a:t>
            </a:r>
            <a:endParaRPr lang="en-US" baseline="0" dirty="0" smtClean="0"/>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31</a:t>
            </a:fld>
            <a:endParaRPr lang="en-US"/>
          </a:p>
        </p:txBody>
      </p:sp>
    </p:spTree>
    <p:extLst>
      <p:ext uri="{BB962C8B-B14F-4D97-AF65-F5344CB8AC3E}">
        <p14:creationId xmlns:p14="http://schemas.microsoft.com/office/powerpoint/2010/main" val="1376827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32</a:t>
            </a:fld>
            <a:endParaRPr lang="en-US"/>
          </a:p>
        </p:txBody>
      </p:sp>
    </p:spTree>
    <p:extLst>
      <p:ext uri="{BB962C8B-B14F-4D97-AF65-F5344CB8AC3E}">
        <p14:creationId xmlns:p14="http://schemas.microsoft.com/office/powerpoint/2010/main" val="842416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game is infinite, like</a:t>
            </a:r>
            <a:r>
              <a:rPr lang="en-US" baseline="0" dirty="0" smtClean="0"/>
              <a:t> in racing then it won’t converge.</a:t>
            </a:r>
          </a:p>
          <a:p>
            <a:endParaRPr lang="en-US" baseline="0" dirty="0" smtClean="0"/>
          </a:p>
          <a:p>
            <a:r>
              <a:rPr lang="en-US" baseline="0" dirty="0" smtClean="0"/>
              <a:t>Imagine tree </a:t>
            </a:r>
            <a:r>
              <a:rPr lang="en-US" baseline="0" dirty="0" err="1" smtClean="0"/>
              <a:t>V_k</a:t>
            </a:r>
            <a:r>
              <a:rPr lang="en-US" baseline="0" dirty="0" smtClean="0"/>
              <a:t> is actually depth  V_k+1, but the last layer is all 0.</a:t>
            </a:r>
          </a:p>
          <a:p>
            <a:endParaRPr lang="en-US" baseline="0" dirty="0" smtClean="0"/>
          </a:p>
          <a:p>
            <a:r>
              <a:rPr lang="en-US" baseline="0" dirty="0" smtClean="0"/>
              <a:t>Draw height as k+1.  Fill in bottom as 0. </a:t>
            </a:r>
          </a:p>
          <a:p>
            <a:endParaRPr lang="en-US" baseline="0" dirty="0" smtClean="0"/>
          </a:p>
          <a:p>
            <a:r>
              <a:rPr lang="mr-IN" baseline="0" dirty="0" smtClean="0"/>
              <a:t>…</a:t>
            </a:r>
            <a:endParaRPr lang="en-US" baseline="0" dirty="0" smtClean="0"/>
          </a:p>
          <a:p>
            <a:r>
              <a:rPr lang="en-US" baseline="0" dirty="0" smtClean="0"/>
              <a:t>How fast it converges, depends on the effective depth, or gamma.  As gamma gets closer to 1, then the effective depth is deeper.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33</a:t>
            </a:fld>
            <a:endParaRPr lang="en-US"/>
          </a:p>
        </p:txBody>
      </p:sp>
    </p:spTree>
    <p:extLst>
      <p:ext uri="{BB962C8B-B14F-4D97-AF65-F5344CB8AC3E}">
        <p14:creationId xmlns:p14="http://schemas.microsoft.com/office/powerpoint/2010/main" val="154872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smtClean="0">
                <a:ea typeface="ＭＳ Ｐゴシック" pitchFamily="34" charset="-128"/>
              </a:rPr>
              <a:t>Let</a:t>
            </a:r>
            <a:r>
              <a:rPr lang="ja-JP" altLang="en-US" smtClean="0">
                <a:ea typeface="ＭＳ Ｐゴシック" pitchFamily="34" charset="-128"/>
              </a:rPr>
              <a:t>’</a:t>
            </a:r>
            <a:r>
              <a:rPr lang="en-US" altLang="ja-JP" dirty="0" smtClean="0">
                <a:ea typeface="ＭＳ Ｐゴシック" pitchFamily="34" charset="-128"/>
              </a:rPr>
              <a:t>s start by equations that characterize these quantities through mutual recursions.  [step through this by writing on slide, one step at a time]</a:t>
            </a:r>
          </a:p>
          <a:p>
            <a:endParaRPr lang="en-US" dirty="0" smtClean="0">
              <a:ea typeface="ＭＳ Ｐゴシック" pitchFamily="34" charset="-128"/>
            </a:endParaRPr>
          </a:p>
          <a:p>
            <a:r>
              <a:rPr lang="en-US" dirty="0" smtClean="0">
                <a:ea typeface="ＭＳ Ｐゴシック" pitchFamily="34" charset="-128"/>
              </a:rPr>
              <a:t>Recursive characterization of V* in terms of V*; not necessarily helpful; but it is a characterization.</a:t>
            </a:r>
          </a:p>
          <a:p>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35</a:t>
            </a:fld>
            <a:endParaRPr lang="en-US" dirty="0"/>
          </a:p>
        </p:txBody>
      </p:sp>
    </p:spTree>
    <p:extLst>
      <p:ext uri="{BB962C8B-B14F-4D97-AF65-F5344CB8AC3E}">
        <p14:creationId xmlns:p14="http://schemas.microsoft.com/office/powerpoint/2010/main" val="1875541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Good policies v. bad policies.  Methods to work over policies to make them better, rather than over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36</a:t>
            </a:fld>
            <a:endParaRPr lang="en-US"/>
          </a:p>
        </p:txBody>
      </p:sp>
    </p:spTree>
    <p:extLst>
      <p:ext uri="{BB962C8B-B14F-4D97-AF65-F5344CB8AC3E}">
        <p14:creationId xmlns:p14="http://schemas.microsoft.com/office/powerpoint/2010/main" val="991919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Figure out for a policy, what the values are.</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37</a:t>
            </a:fld>
            <a:endParaRPr lang="en-US"/>
          </a:p>
        </p:txBody>
      </p:sp>
    </p:spTree>
    <p:extLst>
      <p:ext uri="{BB962C8B-B14F-4D97-AF65-F5344CB8AC3E}">
        <p14:creationId xmlns:p14="http://schemas.microsoft.com/office/powerpoint/2010/main" val="1387917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So far we’ve only been talking about </a:t>
            </a:r>
            <a:r>
              <a:rPr lang="en-US" baseline="0" dirty="0" smtClean="0"/>
              <a:t>executing under optimal actions.  That gave us optimal values and therefore optimal behaviors.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Here we’re going to talk about </a:t>
            </a:r>
            <a:r>
              <a:rPr lang="en-US" dirty="0" smtClean="0"/>
              <a:t>what to</a:t>
            </a:r>
            <a:r>
              <a:rPr lang="en-US" baseline="0" dirty="0" smtClean="0"/>
              <a:t> do under a fixed policy, pi.</a:t>
            </a:r>
          </a:p>
          <a:p>
            <a:endParaRPr lang="en-US" baseline="0" dirty="0" smtClean="0"/>
          </a:p>
          <a:p>
            <a:r>
              <a:rPr lang="en-US" baseline="0" dirty="0" smtClean="0"/>
              <a:t>If I have a fixed policy, then I don’t have a lot choices.  I don’t have to max over the set of possible actions anymore.   Essentially the tree is pruned.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38</a:t>
            </a:fld>
            <a:endParaRPr lang="en-US"/>
          </a:p>
        </p:txBody>
      </p:sp>
    </p:spTree>
    <p:extLst>
      <p:ext uri="{BB962C8B-B14F-4D97-AF65-F5344CB8AC3E}">
        <p14:creationId xmlns:p14="http://schemas.microsoft.com/office/powerpoint/2010/main" val="29364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Lottery</a:t>
            </a:r>
            <a:r>
              <a:rPr lang="en-US" baseline="0" dirty="0" smtClean="0"/>
              <a:t> example = $1000 computer, 50% chance that you’ll get it stolen, in which case you are left with $0.</a:t>
            </a:r>
          </a:p>
          <a:p>
            <a:endParaRPr lang="en-US" baseline="0" dirty="0" smtClean="0"/>
          </a:p>
          <a:p>
            <a:r>
              <a:rPr lang="en-US" baseline="0" dirty="0" smtClean="0"/>
              <a:t>Certainty equivalent.  That’s how much money you would be willing to trade this lottery for.  Trade uncertainty for certainty. </a:t>
            </a:r>
          </a:p>
          <a:p>
            <a:endParaRPr lang="en-US" dirty="0" smtClean="0"/>
          </a:p>
          <a:p>
            <a:r>
              <a:rPr lang="en-US" baseline="0" dirty="0" smtClean="0"/>
              <a:t>Certainty equivalent.   How much would you trade this lottery for?  How many would trade this for $10?  How about $900?  How about $400?</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Because</a:t>
            </a:r>
            <a:r>
              <a:rPr lang="en-US" baseline="0" dirty="0" smtClean="0"/>
              <a:t> of these preferences there are things like insurance. </a:t>
            </a:r>
          </a:p>
          <a:p>
            <a:r>
              <a:rPr lang="en-US" baseline="0" dirty="0" smtClean="0"/>
              <a:t>Is insurance just a scam?  No, it’s win-win!</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3</a:t>
            </a:fld>
            <a:endParaRPr lang="en-US"/>
          </a:p>
        </p:txBody>
      </p:sp>
    </p:spTree>
    <p:extLst>
      <p:ext uri="{BB962C8B-B14F-4D97-AF65-F5344CB8AC3E}">
        <p14:creationId xmlns:p14="http://schemas.microsoft.com/office/powerpoint/2010/main" val="1883879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Under optimal policies one thing we needed to do was to calculate</a:t>
            </a:r>
            <a:r>
              <a:rPr lang="en-US" baseline="0" dirty="0" smtClean="0"/>
              <a:t> the utility of a state.</a:t>
            </a:r>
          </a:p>
          <a:p>
            <a:endParaRPr lang="en-US" baseline="0" dirty="0" smtClean="0"/>
          </a:p>
          <a:p>
            <a:r>
              <a:rPr lang="en-US" baseline="0" dirty="0" smtClean="0"/>
              <a:t>We’ll need to do that again.  Now it’s actually easier.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need to write an equation.  We used to write a maximum.  We don’t need to do that anymore.  But we still need to consider all possible outcomes. </a:t>
            </a:r>
            <a:endParaRPr lang="en-US" dirty="0" smtClean="0"/>
          </a:p>
          <a:p>
            <a:r>
              <a:rPr lang="en-US" baseline="0" dirty="0" smtClean="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39</a:t>
            </a:fld>
            <a:endParaRPr lang="en-US"/>
          </a:p>
        </p:txBody>
      </p:sp>
    </p:spTree>
    <p:extLst>
      <p:ext uri="{BB962C8B-B14F-4D97-AF65-F5344CB8AC3E}">
        <p14:creationId xmlns:p14="http://schemas.microsoft.com/office/powerpoint/2010/main" val="1411826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an example of policy evaluation. How about this one?  It’s bad.  The agent can simulate it in its head and decide that it is bad.</a:t>
            </a:r>
          </a:p>
          <a:p>
            <a:endParaRPr lang="en-US" dirty="0" smtClean="0"/>
          </a:p>
          <a:p>
            <a:r>
              <a:rPr lang="en-US" dirty="0" smtClean="0"/>
              <a:t>This one</a:t>
            </a:r>
            <a:r>
              <a:rPr lang="en-US" baseline="0" dirty="0" smtClean="0"/>
              <a:t> looks better.  The robot can think about it and decide that it’s better than the previous one. </a:t>
            </a:r>
          </a:p>
          <a:p>
            <a:endParaRPr lang="en-US" baseline="0" dirty="0" smtClean="0"/>
          </a:p>
          <a:p>
            <a:r>
              <a:rPr lang="en-US" baseline="0" dirty="0" smtClean="0"/>
              <a:t>If it’s got a choice then it will pick this policy.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40</a:t>
            </a:fld>
            <a:endParaRPr lang="en-US"/>
          </a:p>
        </p:txBody>
      </p:sp>
    </p:spTree>
    <p:extLst>
      <p:ext uri="{BB962C8B-B14F-4D97-AF65-F5344CB8AC3E}">
        <p14:creationId xmlns:p14="http://schemas.microsoft.com/office/powerpoint/2010/main" val="293051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how the values work</a:t>
            </a:r>
            <a:r>
              <a:rPr lang="en-US" baseline="0" dirty="0" smtClean="0"/>
              <a:t> out. </a:t>
            </a:r>
          </a:p>
          <a:p>
            <a:endParaRPr lang="en-US" baseline="0" dirty="0" smtClean="0"/>
          </a:p>
          <a:p>
            <a:r>
              <a:rPr lang="en-US" baseline="0" dirty="0" smtClean="0"/>
              <a:t>The always go right one doesn’t work out so well in less you’re on the exit square.  But importantly, it has values.  So we can evaluate how good it is.</a:t>
            </a:r>
          </a:p>
          <a:p>
            <a:endParaRPr lang="en-US" baseline="0" dirty="0" smtClean="0"/>
          </a:p>
          <a:p>
            <a:r>
              <a:rPr lang="en-US" baseline="0" dirty="0" smtClean="0"/>
              <a:t>The second has better values.</a:t>
            </a:r>
          </a:p>
          <a:p>
            <a:endParaRPr lang="en-US" baseline="0" dirty="0" smtClean="0"/>
          </a:p>
          <a:p>
            <a:r>
              <a:rPr lang="en-US" dirty="0" smtClean="0"/>
              <a:t>The reason we want to evaluate policies, is</a:t>
            </a:r>
            <a:r>
              <a:rPr lang="en-US" baseline="0" dirty="0" smtClean="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41</a:t>
            </a:fld>
            <a:endParaRPr lang="en-US"/>
          </a:p>
        </p:txBody>
      </p:sp>
    </p:spTree>
    <p:extLst>
      <p:ext uri="{BB962C8B-B14F-4D97-AF65-F5344CB8AC3E}">
        <p14:creationId xmlns:p14="http://schemas.microsoft.com/office/powerpoint/2010/main" val="1236737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One way is to look at it just like value iteration.</a:t>
            </a:r>
          </a:p>
          <a:p>
            <a:endParaRPr lang="en-US" dirty="0" smtClean="0"/>
          </a:p>
          <a:p>
            <a:r>
              <a:rPr lang="en-US" dirty="0" smtClean="0"/>
              <a:t>At V_0, give 0.</a:t>
            </a:r>
          </a:p>
          <a:p>
            <a:endParaRPr lang="en-US" dirty="0" smtClean="0"/>
          </a:p>
          <a:p>
            <a:r>
              <a:rPr lang="en-US" dirty="0" smtClean="0"/>
              <a:t>Then recursively,</a:t>
            </a:r>
            <a:r>
              <a:rPr lang="en-US" baseline="0" dirty="0" smtClean="0"/>
              <a:t> compute it for iteratively higher k.</a:t>
            </a:r>
          </a:p>
          <a:p>
            <a:r>
              <a:rPr lang="en-US" baseline="0" dirty="0" smtClean="0"/>
              <a:t>Imagine I have k+1 time steps left.</a:t>
            </a:r>
          </a:p>
          <a:p>
            <a:r>
              <a:rPr lang="en-US" baseline="0" dirty="0" smtClean="0"/>
              <a:t>Take the action pi of S.  </a:t>
            </a:r>
          </a:p>
          <a:p>
            <a:r>
              <a:rPr lang="en-US" baseline="0" dirty="0" smtClean="0"/>
              <a:t>Average over all possible states s’</a:t>
            </a:r>
          </a:p>
          <a:p>
            <a:r>
              <a:rPr lang="en-US" baseline="0" dirty="0" smtClean="0"/>
              <a:t>Add the instantaneous reward R </a:t>
            </a:r>
          </a:p>
          <a:p>
            <a:r>
              <a:rPr lang="en-US" baseline="0" dirty="0" smtClean="0"/>
              <a:t>plus the discounted future reward at the landing state s until the end of time.</a:t>
            </a:r>
          </a:p>
          <a:p>
            <a:endParaRPr lang="en-US" baseline="0" dirty="0" smtClean="0"/>
          </a:p>
          <a:p>
            <a:r>
              <a:rPr lang="en-US" baseline="0" dirty="0" smtClean="0"/>
              <a:t>This is more efficient than standard value iteration.  </a:t>
            </a:r>
          </a:p>
          <a:p>
            <a:r>
              <a:rPr lang="en-US" baseline="0" dirty="0" smtClean="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smtClean="0"/>
          </a:p>
          <a:p>
            <a:r>
              <a:rPr lang="en-US" baseline="0" dirty="0" smtClean="0"/>
              <a:t>This O(S^2) no longer has the A term. </a:t>
            </a:r>
          </a:p>
          <a:p>
            <a:endParaRPr lang="en-US" baseline="0" dirty="0" smtClean="0"/>
          </a:p>
          <a:p>
            <a:r>
              <a:rPr lang="en-US" dirty="0" smtClean="0"/>
              <a:t>Without</a:t>
            </a:r>
            <a:r>
              <a:rPr lang="en-US" baseline="0" dirty="0" smtClean="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42</a:t>
            </a:fld>
            <a:endParaRPr lang="en-US"/>
          </a:p>
        </p:txBody>
      </p:sp>
    </p:spTree>
    <p:extLst>
      <p:ext uri="{BB962C8B-B14F-4D97-AF65-F5344CB8AC3E}">
        <p14:creationId xmlns:p14="http://schemas.microsoft.com/office/powerpoint/2010/main" val="187339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so we just looked at the situation where</a:t>
            </a:r>
            <a:r>
              <a:rPr lang="en-US" baseline="0" dirty="0" smtClean="0"/>
              <a:t> we are given a policy, and we need to assign values to it.</a:t>
            </a:r>
          </a:p>
          <a:p>
            <a:r>
              <a:rPr lang="en-US" baseline="0" dirty="0" smtClean="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43</a:t>
            </a:fld>
            <a:endParaRPr lang="en-US"/>
          </a:p>
        </p:txBody>
      </p:sp>
    </p:spTree>
    <p:extLst>
      <p:ext uri="{BB962C8B-B14F-4D97-AF65-F5344CB8AC3E}">
        <p14:creationId xmlns:p14="http://schemas.microsoft.com/office/powerpoint/2010/main" val="525736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Let’s</a:t>
            </a:r>
            <a:r>
              <a:rPr lang="en-US" baseline="0" dirty="0" smtClean="0"/>
              <a:t> compute the actions to take given the values.</a:t>
            </a:r>
          </a:p>
          <a:p>
            <a:r>
              <a:rPr lang="en-US" baseline="0" dirty="0" smtClean="0"/>
              <a:t>Someone gives us the optimal values.</a:t>
            </a:r>
          </a:p>
          <a:p>
            <a:r>
              <a:rPr lang="en-US" baseline="0" dirty="0" smtClean="0"/>
              <a:t>How should I act? </a:t>
            </a:r>
          </a:p>
          <a:p>
            <a:r>
              <a:rPr lang="en-US" baseline="0" dirty="0" smtClean="0"/>
              <a:t>Look at the interesting square on the ledge.</a:t>
            </a:r>
          </a:p>
          <a:p>
            <a:r>
              <a:rPr lang="en-US" baseline="0" dirty="0" smtClean="0"/>
              <a:t>.89 </a:t>
            </a:r>
            <a:r>
              <a:rPr lang="mr-IN" baseline="0" dirty="0" smtClean="0"/>
              <a:t>–</a:t>
            </a:r>
            <a:r>
              <a:rPr lang="en-US" baseline="0" dirty="0" smtClean="0"/>
              <a:t> that’s not bad.  Should I choose to go North?  South?  It turns out that here we shouldn’t go north to the .98, but we shouldn’t head in that direction.  We should hit the wall and wait to move up by chance.  </a:t>
            </a:r>
          </a:p>
          <a:p>
            <a:r>
              <a:rPr lang="en-US" baseline="0" dirty="0" smtClean="0"/>
              <a:t>The values let you figure out that the square to the north is better than you, but not how to get there.</a:t>
            </a:r>
          </a:p>
          <a:p>
            <a:r>
              <a:rPr lang="en-US" baseline="0" dirty="0" smtClean="0"/>
              <a:t> So it’s not obvious how to act optimally given the values.</a:t>
            </a:r>
          </a:p>
          <a:p>
            <a:endParaRPr lang="en-US" baseline="0" dirty="0" smtClean="0"/>
          </a:p>
          <a:p>
            <a:r>
              <a:rPr lang="en-US" baseline="0" dirty="0" smtClean="0"/>
              <a:t>If you didn’t have the helpful arrows here, and you only had the optimal values, how would you figure out how to act.</a:t>
            </a:r>
          </a:p>
          <a:p>
            <a:r>
              <a:rPr lang="en-US" baseline="0" dirty="0" smtClean="0"/>
              <a:t>The answer to that is you basically have to do </a:t>
            </a:r>
            <a:r>
              <a:rPr lang="en-US" baseline="0" dirty="0" err="1" smtClean="0"/>
              <a:t>expectimax</a:t>
            </a:r>
            <a:r>
              <a:rPr lang="en-US" baseline="0" dirty="0" smtClean="0"/>
              <a:t>. </a:t>
            </a:r>
          </a:p>
          <a:p>
            <a:r>
              <a:rPr lang="en-US" dirty="0" smtClean="0"/>
              <a:t>You have to unroll this and see which was the action that gave rise to these values.</a:t>
            </a:r>
          </a:p>
          <a:p>
            <a:r>
              <a:rPr lang="en-US" dirty="0" smtClean="0"/>
              <a:t>We</a:t>
            </a:r>
            <a:r>
              <a:rPr lang="en-US" baseline="0" dirty="0" smtClean="0"/>
              <a:t> don’t have to do it very deeply.  We’ll see when we unroll it we’ll need to </a:t>
            </a:r>
            <a:r>
              <a:rPr lang="en-US" baseline="0" dirty="0" err="1" smtClean="0"/>
              <a:t>recurse</a:t>
            </a:r>
            <a:r>
              <a:rPr lang="en-US" baseline="0" dirty="0" smtClean="0"/>
              <a:t>, but we’ve already got those actions, so we only have to go one step deep.</a:t>
            </a:r>
          </a:p>
          <a:p>
            <a:endParaRPr lang="en-US" baseline="0" dirty="0" smtClean="0"/>
          </a:p>
          <a:p>
            <a:r>
              <a:rPr lang="en-US" baseline="0" dirty="0" smtClean="0"/>
              <a:t>[write equation on the board, initially omitting </a:t>
            </a:r>
            <a:r>
              <a:rPr lang="en-US" baseline="0" dirty="0" err="1" smtClean="0"/>
              <a:t>argmax</a:t>
            </a:r>
            <a:r>
              <a:rPr lang="en-US" baseline="0" dirty="0" smtClean="0"/>
              <a:t>]</a:t>
            </a:r>
          </a:p>
          <a:p>
            <a:r>
              <a:rPr lang="mr-IN" baseline="0" dirty="0" smtClean="0"/>
              <a:t>…</a:t>
            </a:r>
            <a:endParaRPr lang="en-US" baseline="0" dirty="0" smtClean="0"/>
          </a:p>
          <a:p>
            <a:r>
              <a:rPr lang="en-US" baseline="0" dirty="0" smtClean="0"/>
              <a:t>The discounted future is given to us, since we have V*(s).</a:t>
            </a:r>
          </a:p>
          <a:p>
            <a:r>
              <a:rPr lang="en-US" baseline="0" dirty="0" smtClean="0"/>
              <a:t>Notation over a is </a:t>
            </a:r>
            <a:r>
              <a:rPr lang="en-US" baseline="0" dirty="0" err="1" smtClean="0"/>
              <a:t>arg</a:t>
            </a:r>
            <a:r>
              <a:rPr lang="en-US" baseline="0" dirty="0" smtClean="0"/>
              <a:t> max.  Instead of giving me the maximum value, it gives me the action a that achieves the maximum.</a:t>
            </a:r>
          </a:p>
          <a:p>
            <a:endParaRPr lang="en-US" dirty="0" smtClean="0"/>
          </a:p>
          <a:p>
            <a:r>
              <a:rPr lang="en-US" dirty="0" smtClean="0"/>
              <a:t>This one step look ahead</a:t>
            </a:r>
            <a:r>
              <a:rPr lang="en-US" baseline="0" dirty="0" smtClean="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44</a:t>
            </a:fld>
            <a:endParaRPr lang="en-US"/>
          </a:p>
        </p:txBody>
      </p:sp>
    </p:spTree>
    <p:extLst>
      <p:ext uri="{BB962C8B-B14F-4D97-AF65-F5344CB8AC3E}">
        <p14:creationId xmlns:p14="http://schemas.microsoft.com/office/powerpoint/2010/main" val="1789541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What about q-values?  This is less intuitive</a:t>
            </a:r>
            <a:r>
              <a:rPr lang="en-US" baseline="0" dirty="0" smtClean="0"/>
              <a:t> to thing about than the regular values.</a:t>
            </a:r>
          </a:p>
          <a:p>
            <a:endParaRPr lang="en-US" baseline="0" dirty="0" smtClean="0"/>
          </a:p>
          <a:p>
            <a:r>
              <a:rPr lang="en-US" baseline="0" dirty="0" smtClean="0"/>
              <a:t>Let’s think about the state where we’re on the ledge again.  What action should we take now?  It’s trivial!</a:t>
            </a:r>
          </a:p>
          <a:p>
            <a:endParaRPr lang="en-US" baseline="0" dirty="0" smtClean="0"/>
          </a:p>
          <a:p>
            <a:r>
              <a:rPr lang="en-US" baseline="0" dirty="0" smtClean="0"/>
              <a:t>Essentially, they have already unrolled the state for you.</a:t>
            </a:r>
          </a:p>
          <a:p>
            <a:endParaRPr lang="en-US" baseline="0" dirty="0" smtClean="0"/>
          </a:p>
          <a:p>
            <a:r>
              <a:rPr lang="en-US" baseline="0" dirty="0" smtClean="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45</a:t>
            </a:fld>
            <a:endParaRPr lang="en-US"/>
          </a:p>
        </p:txBody>
      </p:sp>
    </p:spTree>
    <p:extLst>
      <p:ext uri="{BB962C8B-B14F-4D97-AF65-F5344CB8AC3E}">
        <p14:creationId xmlns:p14="http://schemas.microsoft.com/office/powerpoint/2010/main" val="1952451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Nex</a:t>
            </a:r>
            <a:r>
              <a:rPr lang="en-US" baseline="0" dirty="0" smtClean="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46</a:t>
            </a:fld>
            <a:endParaRPr lang="en-US"/>
          </a:p>
        </p:txBody>
      </p:sp>
    </p:spTree>
    <p:extLst>
      <p:ext uri="{BB962C8B-B14F-4D97-AF65-F5344CB8AC3E}">
        <p14:creationId xmlns:p14="http://schemas.microsoft.com/office/powerpoint/2010/main" val="11743746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Demo steps through value iteration; snapshots of values shown on next slides.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47</a:t>
            </a:fld>
            <a:endParaRPr lang="en-US"/>
          </a:p>
        </p:txBody>
      </p:sp>
    </p:spTree>
    <p:extLst>
      <p:ext uri="{BB962C8B-B14F-4D97-AF65-F5344CB8AC3E}">
        <p14:creationId xmlns:p14="http://schemas.microsoft.com/office/powerpoint/2010/main" val="5202219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V0 we don’t have any values.</a:t>
            </a:r>
          </a:p>
          <a:p>
            <a:endParaRPr lang="en-US" dirty="0" smtClean="0"/>
          </a:p>
          <a:p>
            <a:r>
              <a:rPr lang="en-US" dirty="0" smtClean="0"/>
              <a:t>We’re going to walk</a:t>
            </a:r>
            <a:r>
              <a:rPr lang="en-US" baseline="0" dirty="0" smtClean="0"/>
              <a:t> through this twice.  On the first time take a look at the arrows and when they change.</a:t>
            </a:r>
            <a:r>
              <a:rPr lang="en-US" baseline="0" dirty="0"/>
              <a:t> </a:t>
            </a:r>
            <a:r>
              <a:rPr lang="en-US" baseline="0" dirty="0" smtClean="0"/>
              <a:t>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48</a:t>
            </a:fld>
            <a:endParaRPr lang="en-US"/>
          </a:p>
        </p:txBody>
      </p:sp>
    </p:spTree>
    <p:extLst>
      <p:ext uri="{BB962C8B-B14F-4D97-AF65-F5344CB8AC3E}">
        <p14:creationId xmlns:p14="http://schemas.microsoft.com/office/powerpoint/2010/main" val="717490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Are humans perfectly rational?  Here’s a classic experiment</a:t>
            </a:r>
          </a:p>
          <a:p>
            <a:r>
              <a:rPr lang="en-US" dirty="0" smtClean="0"/>
              <a:t>B is the clear winner.</a:t>
            </a:r>
          </a:p>
          <a:p>
            <a:r>
              <a:rPr lang="en-US" dirty="0" smtClean="0"/>
              <a:t>C is the winner.</a:t>
            </a:r>
          </a:p>
          <a:p>
            <a:endParaRPr lang="en-US" dirty="0" smtClean="0"/>
          </a:p>
          <a:p>
            <a:r>
              <a:rPr lang="en-US" dirty="0" smtClean="0"/>
              <a:t>Most people prefer C over D.  </a:t>
            </a:r>
          </a:p>
          <a:p>
            <a:r>
              <a:rPr lang="en-US" dirty="0" smtClean="0"/>
              <a:t>Multiply C and D by 4</a:t>
            </a:r>
            <a:r>
              <a:rPr lang="en-US" baseline="0" dirty="0" smtClean="0"/>
              <a:t> and get the opposite conclusion 0.2*4 = 0.8, 0.25*4 = 1, so 0.8 U($4k) &gt; 1.0 * U($3k)</a:t>
            </a:r>
            <a:endParaRPr lang="en-US" dirty="0" smtClean="0"/>
          </a:p>
          <a:p>
            <a:endParaRPr lang="en-US" dirty="0" smtClean="0"/>
          </a:p>
          <a:p>
            <a:r>
              <a:rPr lang="en-US" dirty="0" smtClean="0"/>
              <a:t>So what the heck?  You’re making irrational preferences?  Are you irrational or did</a:t>
            </a:r>
            <a:r>
              <a:rPr lang="en-US" baseline="0" dirty="0" smtClean="0"/>
              <a:t> I do something wrong? </a:t>
            </a:r>
          </a:p>
          <a:p>
            <a:r>
              <a:rPr lang="en-US" baseline="0" dirty="0" smtClean="0"/>
              <a:t>What do you get if you choose A, and you win $0?  You get the  feeling of stupidity. </a:t>
            </a:r>
            <a:endParaRPr lang="en-US" dirty="0" smtClean="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a:t>
            </a:fld>
            <a:endParaRPr lang="en-US"/>
          </a:p>
        </p:txBody>
      </p:sp>
    </p:spTree>
    <p:extLst>
      <p:ext uri="{BB962C8B-B14F-4D97-AF65-F5344CB8AC3E}">
        <p14:creationId xmlns:p14="http://schemas.microsoft.com/office/powerpoint/2010/main" val="11949087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899935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17697649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51</a:t>
            </a:fld>
            <a:endParaRPr lang="en-US"/>
          </a:p>
        </p:txBody>
      </p:sp>
    </p:spTree>
    <p:extLst>
      <p:ext uri="{BB962C8B-B14F-4D97-AF65-F5344CB8AC3E}">
        <p14:creationId xmlns:p14="http://schemas.microsoft.com/office/powerpoint/2010/main" val="1668076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2353748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53</a:t>
            </a:fld>
            <a:endParaRPr lang="en-US"/>
          </a:p>
        </p:txBody>
      </p:sp>
    </p:spTree>
    <p:extLst>
      <p:ext uri="{BB962C8B-B14F-4D97-AF65-F5344CB8AC3E}">
        <p14:creationId xmlns:p14="http://schemas.microsoft.com/office/powerpoint/2010/main" val="16754307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54</a:t>
            </a:fld>
            <a:endParaRPr lang="en-US"/>
          </a:p>
        </p:txBody>
      </p:sp>
    </p:spTree>
    <p:extLst>
      <p:ext uri="{BB962C8B-B14F-4D97-AF65-F5344CB8AC3E}">
        <p14:creationId xmlns:p14="http://schemas.microsoft.com/office/powerpoint/2010/main" val="12457815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55</a:t>
            </a:fld>
            <a:endParaRPr lang="en-US"/>
          </a:p>
        </p:txBody>
      </p:sp>
    </p:spTree>
    <p:extLst>
      <p:ext uri="{BB962C8B-B14F-4D97-AF65-F5344CB8AC3E}">
        <p14:creationId xmlns:p14="http://schemas.microsoft.com/office/powerpoint/2010/main" val="13975328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56</a:t>
            </a:fld>
            <a:endParaRPr lang="en-US"/>
          </a:p>
        </p:txBody>
      </p:sp>
    </p:spTree>
    <p:extLst>
      <p:ext uri="{BB962C8B-B14F-4D97-AF65-F5344CB8AC3E}">
        <p14:creationId xmlns:p14="http://schemas.microsoft.com/office/powerpoint/2010/main" val="4053155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57</a:t>
            </a:fld>
            <a:endParaRPr lang="en-US"/>
          </a:p>
        </p:txBody>
      </p:sp>
    </p:spTree>
    <p:extLst>
      <p:ext uri="{BB962C8B-B14F-4D97-AF65-F5344CB8AC3E}">
        <p14:creationId xmlns:p14="http://schemas.microsoft.com/office/powerpoint/2010/main" val="17979796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58</a:t>
            </a:fld>
            <a:endParaRPr lang="en-US"/>
          </a:p>
        </p:txBody>
      </p:sp>
    </p:spTree>
    <p:extLst>
      <p:ext uri="{BB962C8B-B14F-4D97-AF65-F5344CB8AC3E}">
        <p14:creationId xmlns:p14="http://schemas.microsoft.com/office/powerpoint/2010/main" val="1963346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Please retain proper</a:t>
            </a:r>
            <a:r>
              <a:rPr lang="en-US" baseline="0" smtClean="0"/>
              <a:t> attribution, including the reference to </a:t>
            </a:r>
            <a:r>
              <a:rPr lang="en-US" baseline="0" err="1" smtClean="0"/>
              <a:t>ai.berkeley.edu</a:t>
            </a:r>
            <a:r>
              <a:rPr lang="en-US" baseline="0" smtClean="0"/>
              <a:t>.  Thanks!</a:t>
            </a:r>
            <a:endParaRPr lang="en-US" sz="1200" smtClean="0">
              <a:latin typeface="Calibri"/>
              <a:cs typeface="Calibri"/>
            </a:endParaRPr>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5</a:t>
            </a:fld>
            <a:endParaRPr lang="en-US"/>
          </a:p>
        </p:txBody>
      </p:sp>
    </p:spTree>
    <p:extLst>
      <p:ext uri="{BB962C8B-B14F-4D97-AF65-F5344CB8AC3E}">
        <p14:creationId xmlns:p14="http://schemas.microsoft.com/office/powerpoint/2010/main" val="5423158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59</a:t>
            </a:fld>
            <a:endParaRPr lang="en-US"/>
          </a:p>
        </p:txBody>
      </p:sp>
    </p:spTree>
    <p:extLst>
      <p:ext uri="{BB962C8B-B14F-4D97-AF65-F5344CB8AC3E}">
        <p14:creationId xmlns:p14="http://schemas.microsoft.com/office/powerpoint/2010/main" val="13726209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60</a:t>
            </a:fld>
            <a:endParaRPr lang="en-US"/>
          </a:p>
        </p:txBody>
      </p:sp>
    </p:spTree>
    <p:extLst>
      <p:ext uri="{BB962C8B-B14F-4D97-AF65-F5344CB8AC3E}">
        <p14:creationId xmlns:p14="http://schemas.microsoft.com/office/powerpoint/2010/main" val="17181544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61</a:t>
            </a:fld>
            <a:endParaRPr lang="en-US"/>
          </a:p>
        </p:txBody>
      </p:sp>
    </p:spTree>
    <p:extLst>
      <p:ext uri="{BB962C8B-B14F-4D97-AF65-F5344CB8AC3E}">
        <p14:creationId xmlns:p14="http://schemas.microsoft.com/office/powerpoint/2010/main" val="1982989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[Re-iterate the problems.]</a:t>
            </a:r>
          </a:p>
          <a:p>
            <a:r>
              <a:rPr lang="en-US" dirty="0" smtClean="0"/>
              <a:t>So what can we do?</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62</a:t>
            </a:fld>
            <a:endParaRPr lang="en-US"/>
          </a:p>
        </p:txBody>
      </p:sp>
    </p:spTree>
    <p:extLst>
      <p:ext uri="{BB962C8B-B14F-4D97-AF65-F5344CB8AC3E}">
        <p14:creationId xmlns:p14="http://schemas.microsoft.com/office/powerpoint/2010/main" val="15793909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look at an alternate called policy evaluation.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63</a:t>
            </a:fld>
            <a:endParaRPr lang="en-US"/>
          </a:p>
        </p:txBody>
      </p:sp>
    </p:spTree>
    <p:extLst>
      <p:ext uri="{BB962C8B-B14F-4D97-AF65-F5344CB8AC3E}">
        <p14:creationId xmlns:p14="http://schemas.microsoft.com/office/powerpoint/2010/main" val="7072010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If we wrote this out in equation, it would look like this.</a:t>
            </a:r>
          </a:p>
          <a:p>
            <a:r>
              <a:rPr lang="en-US" dirty="0" smtClean="0"/>
              <a:t>Step 1</a:t>
            </a:r>
            <a:r>
              <a:rPr lang="en-US" baseline="0" dirty="0" smtClean="0"/>
              <a:t> is evaluation.  I do this simplified update where I don’t max over the actions.  I only do the averaging on the chance nodes.  It’s fast, since I don’t consider all of the actions.  I do this until it convergences.</a:t>
            </a:r>
          </a:p>
          <a:p>
            <a:r>
              <a:rPr lang="en-US" baseline="0" dirty="0" smtClean="0"/>
              <a:t>Step 2 is the improvement.  I do one layer of </a:t>
            </a:r>
            <a:r>
              <a:rPr lang="en-US" baseline="0" dirty="0" err="1" smtClean="0"/>
              <a:t>expectimax</a:t>
            </a:r>
            <a:r>
              <a:rPr lang="en-US" baseline="0" dirty="0" smtClean="0"/>
              <a:t>.  Our truncation function is the old policy.  That’s a bit weird right?  I’m pushing the old stuff one step into the future and thereby make progress.  </a:t>
            </a:r>
          </a:p>
          <a:p>
            <a:endParaRPr lang="en-US" baseline="0" dirty="0" smtClean="0"/>
          </a:p>
          <a:p>
            <a:r>
              <a:rPr lang="en-US" baseline="0" dirty="0" smtClean="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64</a:t>
            </a:fld>
            <a:endParaRPr lang="en-US"/>
          </a:p>
        </p:txBody>
      </p:sp>
    </p:spTree>
    <p:extLst>
      <p:ext uri="{BB962C8B-B14F-4D97-AF65-F5344CB8AC3E}">
        <p14:creationId xmlns:p14="http://schemas.microsoft.com/office/powerpoint/2010/main" val="3318339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let’s compare them.</a:t>
            </a:r>
            <a:r>
              <a:rPr lang="en-US" baseline="0" dirty="0" smtClean="0"/>
              <a:t> They do the same thing.  </a:t>
            </a:r>
            <a:r>
              <a:rPr lang="en-US" dirty="0" smtClean="0"/>
              <a:t>Both take in an MDP.</a:t>
            </a:r>
            <a:r>
              <a:rPr lang="en-US" baseline="0" dirty="0" smtClean="0"/>
              <a:t>  They both output an optimal quality.   On the surface they both output optimal values.  Policy iteration explicitly outputs the optimal policy, value iteration does it implicitly. </a:t>
            </a:r>
          </a:p>
          <a:p>
            <a:endParaRPr lang="en-US" baseline="0" dirty="0" smtClean="0"/>
          </a:p>
          <a:p>
            <a:r>
              <a:rPr lang="en-US" baseline="0" dirty="0" smtClean="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65</a:t>
            </a:fld>
            <a:endParaRPr lang="en-US"/>
          </a:p>
        </p:txBody>
      </p:sp>
    </p:spTree>
    <p:extLst>
      <p:ext uri="{BB962C8B-B14F-4D97-AF65-F5344CB8AC3E}">
        <p14:creationId xmlns:p14="http://schemas.microsoft.com/office/powerpoint/2010/main" val="1784644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These are all Bellman equations turned into a one step</a:t>
            </a:r>
            <a:r>
              <a:rPr lang="en-US" baseline="0" dirty="0" smtClean="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66</a:t>
            </a:fld>
            <a:endParaRPr lang="en-US"/>
          </a:p>
        </p:txBody>
      </p:sp>
    </p:spTree>
    <p:extLst>
      <p:ext uri="{BB962C8B-B14F-4D97-AF65-F5344CB8AC3E}">
        <p14:creationId xmlns:p14="http://schemas.microsoft.com/office/powerpoint/2010/main" val="1824374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9700" y="768350"/>
            <a:ext cx="6819900" cy="3836988"/>
          </a:xfrm>
          <a:ln/>
        </p:spPr>
      </p:sp>
      <p:sp>
        <p:nvSpPr>
          <p:cNvPr id="19458" name="Notes Placeholder 2"/>
          <p:cNvSpPr>
            <a:spLocks noGrp="1"/>
          </p:cNvSpPr>
          <p:nvPr>
            <p:ph type="body" idx="1"/>
          </p:nvPr>
        </p:nvSpPr>
        <p:spPr>
          <a:noFill/>
          <a:ln/>
        </p:spPr>
        <p:txBody>
          <a:bodyPr/>
          <a:lstStyle/>
          <a:p>
            <a:r>
              <a:rPr lang="en-US" smtClean="0">
                <a:ea typeface="ＭＳ Ｐゴシック" pitchFamily="34" charset="-128"/>
              </a:rPr>
              <a:t>[cut demo of moving around in grid world program]</a:t>
            </a:r>
          </a:p>
        </p:txBody>
      </p:sp>
      <p:sp>
        <p:nvSpPr>
          <p:cNvPr id="19459" name="Slide Number Placeholder 3"/>
          <p:cNvSpPr>
            <a:spLocks noGrp="1"/>
          </p:cNvSpPr>
          <p:nvPr>
            <p:ph type="sldNum" sz="quarter" idx="5"/>
          </p:nvPr>
        </p:nvSpPr>
        <p:spPr>
          <a:noFill/>
        </p:spPr>
        <p:txBody>
          <a:bodyPr/>
          <a:lstStyle/>
          <a:p>
            <a:pPr defTabSz="988101"/>
            <a:fld id="{552C0BAA-F2C0-47C6-A20B-733CA31DCFFD}" type="slidenum">
              <a:rPr lang="en-US"/>
              <a:pPr defTabSz="988101"/>
              <a:t>7</a:t>
            </a:fld>
            <a:endParaRPr lang="en-US"/>
          </a:p>
        </p:txBody>
      </p:sp>
    </p:spTree>
    <p:extLst>
      <p:ext uri="{BB962C8B-B14F-4D97-AF65-F5344CB8AC3E}">
        <p14:creationId xmlns:p14="http://schemas.microsoft.com/office/powerpoint/2010/main" val="9741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xfrm>
            <a:off x="139700" y="768350"/>
            <a:ext cx="6819900" cy="3836988"/>
          </a:xfrm>
          <a:ln/>
        </p:spPr>
      </p:sp>
      <p:sp>
        <p:nvSpPr>
          <p:cNvPr id="27650" name="Notes Placeholder 2"/>
          <p:cNvSpPr>
            <a:spLocks noGrp="1"/>
          </p:cNvSpPr>
          <p:nvPr>
            <p:ph type="body" idx="1"/>
          </p:nvPr>
        </p:nvSpPr>
        <p:spPr>
          <a:noFill/>
          <a:ln/>
        </p:spPr>
        <p:txBody>
          <a:bodyPr/>
          <a:lstStyle/>
          <a:p>
            <a:r>
              <a:rPr lang="en-US" smtClean="0">
                <a:ea typeface="ＭＳ Ｐゴシック" pitchFamily="34" charset="-128"/>
              </a:rPr>
              <a:t>Dan has a DEMO for this.</a:t>
            </a:r>
          </a:p>
        </p:txBody>
      </p:sp>
      <p:sp>
        <p:nvSpPr>
          <p:cNvPr id="27651" name="Slide Number Placeholder 3"/>
          <p:cNvSpPr>
            <a:spLocks noGrp="1"/>
          </p:cNvSpPr>
          <p:nvPr>
            <p:ph type="sldNum" sz="quarter" idx="5"/>
          </p:nvPr>
        </p:nvSpPr>
        <p:spPr>
          <a:noFill/>
        </p:spPr>
        <p:txBody>
          <a:bodyPr/>
          <a:lstStyle/>
          <a:p>
            <a:pPr defTabSz="988101"/>
            <a:fld id="{1600E29C-1E14-41D6-ACAF-300C17152C85}" type="slidenum">
              <a:rPr lang="en-US"/>
              <a:pPr defTabSz="988101"/>
              <a:t>8</a:t>
            </a:fld>
            <a:endParaRPr lang="en-US"/>
          </a:p>
        </p:txBody>
      </p:sp>
    </p:spTree>
    <p:extLst>
      <p:ext uri="{BB962C8B-B14F-4D97-AF65-F5344CB8AC3E}">
        <p14:creationId xmlns:p14="http://schemas.microsoft.com/office/powerpoint/2010/main" val="315348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dirty="0" smtClean="0">
                <a:ea typeface="ＭＳ Ｐゴシック" pitchFamily="34" charset="-128"/>
              </a:rPr>
              <a:t>In MDP chance node represents uncertainty about what might happen based on (</a:t>
            </a:r>
            <a:r>
              <a:rPr lang="en-US" dirty="0" err="1" smtClean="0">
                <a:ea typeface="ＭＳ Ｐゴシック" pitchFamily="34" charset="-128"/>
              </a:rPr>
              <a:t>s,a</a:t>
            </a:r>
            <a:r>
              <a:rPr lang="en-US" dirty="0" smtClean="0">
                <a:ea typeface="ＭＳ Ｐゴシック" pitchFamily="34" charset="-128"/>
              </a:rPr>
              <a:t>)  [as opposed to being a random adversary]</a:t>
            </a:r>
          </a:p>
          <a:p>
            <a:r>
              <a:rPr lang="en-US" dirty="0" smtClean="0">
                <a:ea typeface="ＭＳ Ｐゴシック" pitchFamily="34" charset="-128"/>
              </a:rPr>
              <a:t>Q-state (</a:t>
            </a:r>
            <a:r>
              <a:rPr lang="en-US" dirty="0" err="1" smtClean="0">
                <a:ea typeface="ＭＳ Ｐゴシック" pitchFamily="34" charset="-128"/>
              </a:rPr>
              <a:t>s,a</a:t>
            </a:r>
            <a:r>
              <a:rPr lang="en-US" dirty="0" smtClean="0">
                <a:ea typeface="ＭＳ Ｐゴシック" pitchFamily="34" charset="-128"/>
              </a:rPr>
              <a:t>) is when you were in a state and have committed to take an action an action </a:t>
            </a:r>
          </a:p>
          <a:p>
            <a:r>
              <a:rPr lang="en-US" dirty="0" smtClean="0">
                <a:ea typeface="ＭＳ Ｐゴシック" pitchFamily="34" charset="-128"/>
              </a:rPr>
              <a:t>Differences with </a:t>
            </a:r>
            <a:r>
              <a:rPr lang="en-US" dirty="0" err="1" smtClean="0">
                <a:ea typeface="ＭＳ Ｐゴシック" pitchFamily="34" charset="-128"/>
              </a:rPr>
              <a:t>expectimax</a:t>
            </a:r>
            <a:r>
              <a:rPr lang="en-US" dirty="0" smtClean="0">
                <a:ea typeface="ＭＳ Ｐゴシック" pitchFamily="34" charset="-128"/>
              </a:rPr>
              <a:t> tree: (1)</a:t>
            </a:r>
            <a:r>
              <a:rPr lang="en-US" baseline="0" dirty="0" smtClean="0">
                <a:ea typeface="ＭＳ Ｐゴシック" pitchFamily="34" charset="-128"/>
              </a:rPr>
              <a:t> Transition function encodes the probabilities.  (2) Rewards are given on each state of the tree, rather than all the way on the bottom at the terminal nodes.</a:t>
            </a:r>
            <a:endParaRPr lang="en-US" dirty="0" smtClean="0">
              <a:ea typeface="ＭＳ Ｐゴシック" pitchFamily="34" charset="-128"/>
            </a:endParaRPr>
          </a:p>
          <a:p>
            <a:endParaRPr lang="en-US" dirty="0" smtClean="0">
              <a:ea typeface="ＭＳ Ｐゴシック" pitchFamily="34" charset="-128"/>
            </a:endParaRP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11</a:t>
            </a:fld>
            <a:endParaRPr lang="en-US"/>
          </a:p>
        </p:txBody>
      </p:sp>
    </p:spTree>
    <p:extLst>
      <p:ext uri="{BB962C8B-B14F-4D97-AF65-F5344CB8AC3E}">
        <p14:creationId xmlns:p14="http://schemas.microsoft.com/office/powerpoint/2010/main" val="664674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MDPs, rewards come to you step by step.</a:t>
            </a:r>
          </a:p>
          <a:p>
            <a:r>
              <a:rPr lang="en-US" dirty="0" smtClean="0"/>
              <a:t>We need to decide what our reward function should be.</a:t>
            </a:r>
          </a:p>
          <a:p>
            <a:r>
              <a:rPr lang="en-US" dirty="0" smtClean="0"/>
              <a:t>For example here, we</a:t>
            </a:r>
            <a:r>
              <a:rPr lang="en-US" baseline="0" dirty="0" smtClean="0"/>
              <a:t> might have a different way of rewarding this agent.  One by giving the rewards incrementally, and one by giving them all at the end.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12</a:t>
            </a:fld>
            <a:endParaRPr lang="en-US"/>
          </a:p>
        </p:txBody>
      </p:sp>
    </p:spTree>
    <p:extLst>
      <p:ext uri="{BB962C8B-B14F-4D97-AF65-F5344CB8AC3E}">
        <p14:creationId xmlns:p14="http://schemas.microsoft.com/office/powerpoint/2010/main" val="300723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26.png"/><Relationship Id="rId7" Type="http://schemas.openxmlformats.org/officeDocument/2006/relationships/image" Target="../media/image23.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 Type="http://schemas.openxmlformats.org/officeDocument/2006/relationships/tags" Target="../tags/tag2.xml"/><Relationship Id="rId2"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xml"/><Relationship Id="rId5" Type="http://schemas.openxmlformats.org/officeDocument/2006/relationships/notesSlide" Target="../notesSlides/notesSlide12.xml"/><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26.png"/><Relationship Id="rId10" Type="http://schemas.openxmlformats.org/officeDocument/2006/relationships/image" Target="../media/image30.png"/><Relationship Id="rId1" Type="http://schemas.openxmlformats.org/officeDocument/2006/relationships/tags" Target="../tags/tag5.xml"/><Relationship Id="rId2" Type="http://schemas.openxmlformats.org/officeDocument/2006/relationships/tags" Target="../tags/tag6.xml"/></Relationships>
</file>

<file path=ppt/slides/_rels/slide16.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 Type="http://schemas.openxmlformats.org/officeDocument/2006/relationships/tags" Target="../tags/tag8.x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slideLayout" Target="../slideLayouts/slideLayout2.xml"/><Relationship Id="rId7" Type="http://schemas.openxmlformats.org/officeDocument/2006/relationships/notesSlide" Target="../notesSlides/notesSlide13.xml"/><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tags" Target="../tags/tag16.xml"/><Relationship Id="rId4" Type="http://schemas.openxmlformats.org/officeDocument/2006/relationships/slideLayout" Target="../slideLayouts/slideLayout2.xml"/><Relationship Id="rId5" Type="http://schemas.openxmlformats.org/officeDocument/2006/relationships/notesSlide" Target="../notesSlides/notesSlide16.xml"/><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1" Type="http://schemas.openxmlformats.org/officeDocument/2006/relationships/tags" Target="../tags/tag14.xml"/><Relationship Id="rId2" Type="http://schemas.openxmlformats.org/officeDocument/2006/relationships/tags" Target="../tags/tag1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9" Type="http://schemas.openxmlformats.org/officeDocument/2006/relationships/tags" Target="../tags/tag26.xml"/><Relationship Id="rId20" Type="http://schemas.openxmlformats.org/officeDocument/2006/relationships/image" Target="../media/image46.png"/><Relationship Id="rId21" Type="http://schemas.openxmlformats.org/officeDocument/2006/relationships/image" Target="../media/image47.png"/><Relationship Id="rId22" Type="http://schemas.openxmlformats.org/officeDocument/2006/relationships/image" Target="../media/image53.png"/><Relationship Id="rId23" Type="http://schemas.openxmlformats.org/officeDocument/2006/relationships/image" Target="../media/image49.png"/><Relationship Id="rId24" Type="http://schemas.openxmlformats.org/officeDocument/2006/relationships/image" Target="../media/image51.png"/><Relationship Id="rId25" Type="http://schemas.openxmlformats.org/officeDocument/2006/relationships/image" Target="../media/image50.png"/><Relationship Id="rId26" Type="http://schemas.openxmlformats.org/officeDocument/2006/relationships/image" Target="../media/image54.png"/><Relationship Id="rId27" Type="http://schemas.openxmlformats.org/officeDocument/2006/relationships/image" Target="../media/image52.png"/><Relationship Id="rId28" Type="http://schemas.openxmlformats.org/officeDocument/2006/relationships/image" Target="../media/image55.png"/><Relationship Id="rId29" Type="http://schemas.openxmlformats.org/officeDocument/2006/relationships/image" Target="../media/image56.png"/><Relationship Id="rId30" Type="http://schemas.openxmlformats.org/officeDocument/2006/relationships/image" Target="../media/image57.png"/><Relationship Id="rId10" Type="http://schemas.openxmlformats.org/officeDocument/2006/relationships/tags" Target="../tags/tag27.xml"/><Relationship Id="rId11" Type="http://schemas.openxmlformats.org/officeDocument/2006/relationships/tags" Target="../tags/tag28.xml"/><Relationship Id="rId12" Type="http://schemas.openxmlformats.org/officeDocument/2006/relationships/tags" Target="../tags/tag29.xml"/><Relationship Id="rId13" Type="http://schemas.openxmlformats.org/officeDocument/2006/relationships/tags" Target="../tags/tag30.xml"/><Relationship Id="rId14" Type="http://schemas.openxmlformats.org/officeDocument/2006/relationships/tags" Target="../tags/tag31.xml"/><Relationship Id="rId15" Type="http://schemas.openxmlformats.org/officeDocument/2006/relationships/tags" Target="../tags/tag32.xml"/><Relationship Id="rId16" Type="http://schemas.openxmlformats.org/officeDocument/2006/relationships/slideLayout" Target="../slideLayouts/slideLayout2.xml"/><Relationship Id="rId17" Type="http://schemas.openxmlformats.org/officeDocument/2006/relationships/notesSlide" Target="../notesSlides/notesSlide20.xml"/><Relationship Id="rId18" Type="http://schemas.openxmlformats.org/officeDocument/2006/relationships/image" Target="../media/image44.png"/><Relationship Id="rId19" Type="http://schemas.openxmlformats.org/officeDocument/2006/relationships/image" Target="../media/image45.png"/><Relationship Id="rId1" Type="http://schemas.openxmlformats.org/officeDocument/2006/relationships/tags" Target="../tags/tag18.xml"/><Relationship Id="rId2" Type="http://schemas.openxmlformats.org/officeDocument/2006/relationships/tags" Target="../tags/tag19.xml"/><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tags" Target="../tags/tag22.xml"/><Relationship Id="rId6" Type="http://schemas.openxmlformats.org/officeDocument/2006/relationships/tags" Target="../tags/tag23.xml"/><Relationship Id="rId7" Type="http://schemas.openxmlformats.org/officeDocument/2006/relationships/tags" Target="../tags/tag24.xml"/><Relationship Id="rId8" Type="http://schemas.openxmlformats.org/officeDocument/2006/relationships/tags" Target="../tags/tag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59.png"/><Relationship Id="rId1" Type="http://schemas.openxmlformats.org/officeDocument/2006/relationships/tags" Target="../tags/tag33.x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1" Type="http://schemas.openxmlformats.org/officeDocument/2006/relationships/image" Target="../media/image64.png"/><Relationship Id="rId12" Type="http://schemas.openxmlformats.org/officeDocument/2006/relationships/image" Target="../media/image65.png"/><Relationship Id="rId13" Type="http://schemas.openxmlformats.org/officeDocument/2006/relationships/image" Target="../media/image66.png"/><Relationship Id="rId14" Type="http://schemas.openxmlformats.org/officeDocument/2006/relationships/image" Target="../media/image67.png"/><Relationship Id="rId1" Type="http://schemas.openxmlformats.org/officeDocument/2006/relationships/tags" Target="../tags/tag34.xml"/><Relationship Id="rId2" Type="http://schemas.openxmlformats.org/officeDocument/2006/relationships/tags" Target="../tags/tag35.xml"/><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slideLayout" Target="../slideLayouts/slideLayout2.xml"/><Relationship Id="rId6" Type="http://schemas.openxmlformats.org/officeDocument/2006/relationships/notesSlide" Target="../notesSlides/notesSlide23.xml"/><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3.png"/></Relationships>
</file>

<file path=ppt/slides/_rels/slide32.xml.rels><?xml version="1.0" encoding="UTF-8" standalone="yes"?>
<Relationships xmlns="http://schemas.openxmlformats.org/package/2006/relationships"><Relationship Id="rId11" Type="http://schemas.openxmlformats.org/officeDocument/2006/relationships/image" Target="../media/image64.png"/><Relationship Id="rId12" Type="http://schemas.openxmlformats.org/officeDocument/2006/relationships/image" Target="../media/image65.png"/><Relationship Id="rId13" Type="http://schemas.openxmlformats.org/officeDocument/2006/relationships/image" Target="../media/image66.png"/><Relationship Id="rId14" Type="http://schemas.openxmlformats.org/officeDocument/2006/relationships/image" Target="../media/image67.png"/><Relationship Id="rId1" Type="http://schemas.openxmlformats.org/officeDocument/2006/relationships/tags" Target="../tags/tag38.xml"/><Relationship Id="rId2" Type="http://schemas.openxmlformats.org/officeDocument/2006/relationships/tags" Target="../tags/tag39.xml"/><Relationship Id="rId3" Type="http://schemas.openxmlformats.org/officeDocument/2006/relationships/tags" Target="../tags/tag40.xml"/><Relationship Id="rId4" Type="http://schemas.openxmlformats.org/officeDocument/2006/relationships/tags" Target="../tags/tag41.xml"/><Relationship Id="rId5" Type="http://schemas.openxmlformats.org/officeDocument/2006/relationships/slideLayout" Target="../slideLayouts/slideLayout2.xml"/><Relationship Id="rId6" Type="http://schemas.openxmlformats.org/officeDocument/2006/relationships/notesSlide" Target="../notesSlides/notesSlide24.xml"/><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5.xml"/><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tags" Target="../tags/tag42.xml"/><Relationship Id="rId2" Type="http://schemas.openxmlformats.org/officeDocument/2006/relationships/tags" Target="../tags/tag4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tags" Target="../tags/tag46.xml"/><Relationship Id="rId4" Type="http://schemas.openxmlformats.org/officeDocument/2006/relationships/slideLayout" Target="../slideLayouts/slideLayout2.xml"/><Relationship Id="rId5" Type="http://schemas.openxmlformats.org/officeDocument/2006/relationships/notesSlide" Target="../notesSlides/notesSlide26.xml"/><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43.png"/><Relationship Id="rId1" Type="http://schemas.openxmlformats.org/officeDocument/2006/relationships/tags" Target="../tags/tag44.xml"/><Relationship Id="rId2" Type="http://schemas.openxmlformats.org/officeDocument/2006/relationships/tags" Target="../tags/tag4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75.png"/><Relationship Id="rId1" Type="http://schemas.openxmlformats.org/officeDocument/2006/relationships/tags" Target="../tags/tag47.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3.xml"/><Relationship Id="rId5" Type="http://schemas.openxmlformats.org/officeDocument/2006/relationships/image" Target="../media/image80.png"/><Relationship Id="rId6" Type="http://schemas.openxmlformats.org/officeDocument/2006/relationships/image" Target="../media/image81.png"/><Relationship Id="rId1" Type="http://schemas.openxmlformats.org/officeDocument/2006/relationships/tags" Target="../tags/tag48.xml"/><Relationship Id="rId2" Type="http://schemas.openxmlformats.org/officeDocument/2006/relationships/tags" Target="../tags/tag4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5.xml"/><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tags" Target="../tags/tag50.xml"/><Relationship Id="rId2" Type="http://schemas.openxmlformats.org/officeDocument/2006/relationships/tags" Target="../tags/tag51.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6.xml"/><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5.png"/><Relationship Id="rId1" Type="http://schemas.openxmlformats.org/officeDocument/2006/relationships/tags" Target="../tags/tag52.xml"/><Relationship Id="rId2" Type="http://schemas.openxmlformats.org/officeDocument/2006/relationships/tags" Target="../tags/tag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59.png"/><Relationship Id="rId1" Type="http://schemas.openxmlformats.org/officeDocument/2006/relationships/tags" Target="../tags/tag54.x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9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9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9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9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0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02.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3.xml"/><Relationship Id="rId4" Type="http://schemas.openxmlformats.org/officeDocument/2006/relationships/image" Target="../media/image59.png"/><Relationship Id="rId1" Type="http://schemas.openxmlformats.org/officeDocument/2006/relationships/tags" Target="../tags/tag55.xml"/><Relationship Id="rId2"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5.xml"/><Relationship Id="rId5" Type="http://schemas.openxmlformats.org/officeDocument/2006/relationships/image" Target="../media/image103.png"/><Relationship Id="rId6" Type="http://schemas.openxmlformats.org/officeDocument/2006/relationships/image" Target="../media/image104.png"/><Relationship Id="rId1" Type="http://schemas.openxmlformats.org/officeDocument/2006/relationships/tags" Target="../tags/tag56.xml"/><Relationship Id="rId2" Type="http://schemas.openxmlformats.org/officeDocument/2006/relationships/tags" Target="../tags/tag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wmf"/><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3.wmf"/><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1</a:t>
            </a:fld>
            <a:endParaRPr lang="en-US" altLang="en-US" sz="1400" b="0"/>
          </a:p>
        </p:txBody>
      </p:sp>
      <p:sp>
        <p:nvSpPr>
          <p:cNvPr id="14340" name="Rectangle 4"/>
          <p:cNvSpPr>
            <a:spLocks noGrp="1" noChangeArrowheads="1"/>
          </p:cNvSpPr>
          <p:nvPr>
            <p:ph type="ctrTitle"/>
          </p:nvPr>
        </p:nvSpPr>
        <p:spPr>
          <a:xfrm>
            <a:off x="1219200" y="1320451"/>
            <a:ext cx="4876800" cy="2280000"/>
          </a:xfrm>
        </p:spPr>
        <p:txBody>
          <a:bodyPr/>
          <a:lstStyle/>
          <a:p>
            <a:r>
              <a:rPr lang="en-US" dirty="0"/>
              <a:t>Markov Decision Processes </a:t>
            </a:r>
            <a:br>
              <a:rPr lang="en-US" dirty="0"/>
            </a:br>
            <a:endParaRPr lang="en-US" altLang="en-US" dirty="0"/>
          </a:p>
        </p:txBody>
      </p:sp>
      <p:sp>
        <p:nvSpPr>
          <p:cNvPr id="14341" name="Rectangle 3"/>
          <p:cNvSpPr>
            <a:spLocks noGrp="1" noChangeArrowheads="1"/>
          </p:cNvSpPr>
          <p:nvPr>
            <p:ph type="subTitle" idx="1"/>
          </p:nvPr>
        </p:nvSpPr>
        <p:spPr>
          <a:xfrm>
            <a:off x="-2376762" y="3733801"/>
            <a:ext cx="12192000" cy="1524000"/>
          </a:xfrm>
        </p:spPr>
        <p:txBody>
          <a:bodyPr/>
          <a:lstStyle/>
          <a:p>
            <a:r>
              <a:rPr lang="en-US" dirty="0" smtClean="0"/>
              <a:t>Sutton </a:t>
            </a:r>
            <a:r>
              <a:rPr lang="en-US" dirty="0"/>
              <a:t>and </a:t>
            </a:r>
            <a:r>
              <a:rPr lang="en-US" dirty="0" err="1"/>
              <a:t>Barto</a:t>
            </a:r>
            <a:r>
              <a:rPr lang="en-US" dirty="0"/>
              <a:t>, </a:t>
            </a:r>
            <a:r>
              <a:rPr lang="en-US" dirty="0" smtClean="0"/>
              <a:t>Chapters 3 </a:t>
            </a:r>
            <a:br>
              <a:rPr lang="en-US" dirty="0" smtClean="0"/>
            </a:br>
            <a:r>
              <a:rPr lang="en-US" dirty="0" smtClean="0"/>
              <a:t>and Chapter 6.1, 6.2, 6.5</a:t>
            </a:r>
            <a:br>
              <a:rPr lang="en-US" dirty="0" smtClean="0"/>
            </a:br>
            <a:r>
              <a:rPr lang="en-US" dirty="0" smtClean="0"/>
              <a:t>AIMA Chapter 17.1-17.3</a:t>
            </a:r>
            <a:endParaRPr lang="en-US" dirty="0"/>
          </a:p>
        </p:txBody>
      </p:sp>
      <p:sp>
        <p:nvSpPr>
          <p:cNvPr id="2" name="Rectangle 1"/>
          <p:cNvSpPr/>
          <p:nvPr/>
        </p:nvSpPr>
        <p:spPr>
          <a:xfrm>
            <a:off x="457200" y="556544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smtClean="0">
                <a:latin typeface="Calibri"/>
                <a:cs typeface="Calibri"/>
              </a:rPr>
              <a:t>Abbeel</a:t>
            </a:r>
            <a:r>
              <a:rPr lang="en-US" dirty="0">
                <a:latin typeface="Calibri"/>
                <a:cs typeface="Calibri"/>
              </a:rPr>
              <a:t/>
            </a:r>
            <a:br>
              <a:rPr lang="en-US" dirty="0">
                <a:latin typeface="Calibri"/>
                <a:cs typeface="Calibri"/>
              </a:rPr>
            </a:br>
            <a:r>
              <a:rPr lang="en-US" dirty="0" smtClean="0">
                <a:latin typeface="Calibri"/>
                <a:cs typeface="Calibri"/>
              </a:rPr>
              <a:t>University </a:t>
            </a:r>
            <a:r>
              <a:rPr lang="en-US" dirty="0">
                <a:latin typeface="Calibri"/>
                <a:cs typeface="Calibri"/>
              </a:rPr>
              <a:t>of California, Berkeley</a:t>
            </a:r>
          </a:p>
        </p:txBody>
      </p:sp>
      <p:pic>
        <p:nvPicPr>
          <p:cNvPr id="2049" name="Picture 1" descr="age1image361619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752600"/>
            <a:ext cx="3359928" cy="4328496"/>
          </a:xfrm>
          <a:prstGeom prst="rect">
            <a:avLst/>
          </a:prstGeom>
          <a:noFill/>
          <a:ln>
            <a:solidFill>
              <a:schemeClr val="accent1"/>
            </a:solidFill>
          </a:ln>
          <a:effectLst>
            <a:outerShdw blurRad="50800" dist="762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pic>
        <p:nvPicPr>
          <p:cNvPr id="6" name="Picture 9" descr="http://aima.cs.berkeley.edu/cover2.jpg"/>
          <p:cNvPicPr>
            <a:picLocks noChangeAspect="1" noChangeArrowheads="1"/>
          </p:cNvPicPr>
          <p:nvPr/>
        </p:nvPicPr>
        <p:blipFill>
          <a:blip r:embed="rId4" cstate="print"/>
          <a:srcRect/>
          <a:stretch>
            <a:fillRect/>
          </a:stretch>
        </p:blipFill>
        <p:spPr bwMode="auto">
          <a:xfrm>
            <a:off x="6024441" y="133474"/>
            <a:ext cx="2662359" cy="3455119"/>
          </a:xfrm>
          <a:prstGeom prst="rect">
            <a:avLst/>
          </a:prstGeom>
          <a:noFill/>
          <a:ln w="9525">
            <a:no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245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9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1" grpId="0" animBg="1"/>
      <p:bldP spid="53" grpId="0" animBg="1"/>
      <p:bldP spid="65" grpId="0" animBg="1"/>
      <p:bldP spid="72" grpId="0" animBg="1"/>
      <p:bldP spid="7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smtClean="0">
                <a:latin typeface="Calibri"/>
                <a:ea typeface="ＭＳ Ｐゴシック" pitchFamily="34" charset="-128"/>
                <a:cs typeface="Calibri"/>
              </a:rPr>
              <a:t>MDP Search Trees</a:t>
            </a:r>
          </a:p>
        </p:txBody>
      </p:sp>
      <p:sp>
        <p:nvSpPr>
          <p:cNvPr id="35842" name="Rectangle 3"/>
          <p:cNvSpPr>
            <a:spLocks noGrp="1" noChangeArrowheads="1"/>
          </p:cNvSpPr>
          <p:nvPr>
            <p:ph idx="1"/>
          </p:nvPr>
        </p:nvSpPr>
        <p:spPr>
          <a:xfrm>
            <a:off x="457200" y="1265237"/>
            <a:ext cx="11201400" cy="4525963"/>
          </a:xfrm>
        </p:spPr>
        <p:txBody>
          <a:bodyPr/>
          <a:lstStyle/>
          <a:p>
            <a:r>
              <a:rPr lang="en-US" sz="2400" smtClean="0">
                <a:latin typeface="Calibri"/>
                <a:ea typeface="ＭＳ Ｐゴシック" pitchFamily="34" charset="-128"/>
                <a:cs typeface="Calibri"/>
              </a:rPr>
              <a:t>Each MDP state projects an </a:t>
            </a:r>
            <a:r>
              <a:rPr lang="en-US" sz="2400" err="1" smtClean="0">
                <a:latin typeface="Calibri"/>
                <a:ea typeface="ＭＳ Ｐゴシック" pitchFamily="34" charset="-128"/>
                <a:cs typeface="Calibri"/>
              </a:rPr>
              <a:t>expectimax</a:t>
            </a:r>
            <a:r>
              <a:rPr lang="en-US" sz="2400" smtClean="0">
                <a:latin typeface="Calibri"/>
                <a:ea typeface="ＭＳ Ｐゴシック" pitchFamily="34" charset="-128"/>
                <a:cs typeface="Calibri"/>
              </a:rPr>
              <a:t>-like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a:solidFill>
                  <a:schemeClr val="accent2"/>
                </a:solidFill>
                <a:latin typeface="Calibri"/>
                <a:cs typeface="Calibri"/>
              </a:rPr>
              <a:t>s</a:t>
            </a:r>
            <a:r>
              <a:rPr lang="ja-JP" altLang="en-US">
                <a:solidFill>
                  <a:schemeClr val="accent2"/>
                </a:solidFill>
                <a:latin typeface="Calibri"/>
                <a:cs typeface="Calibri"/>
              </a:rPr>
              <a:t>’</a:t>
            </a:r>
            <a:endParaRPr lang="en-US">
              <a:solidFill>
                <a:schemeClr val="accent2"/>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5486400" y="4167188"/>
            <a:ext cx="2133600" cy="404812"/>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p:sp>
        <p:nvSpPr>
          <p:cNvPr id="35854" name="Text Box 27"/>
          <p:cNvSpPr txBox="1">
            <a:spLocks noChangeArrowheads="1"/>
          </p:cNvSpPr>
          <p:nvPr/>
        </p:nvSpPr>
        <p:spPr bwMode="auto">
          <a:xfrm>
            <a:off x="7772400" y="3962400"/>
            <a:ext cx="2819400" cy="1192213"/>
          </a:xfrm>
          <a:prstGeom prst="rect">
            <a:avLst/>
          </a:prstGeom>
          <a:noFill/>
          <a:ln w="9525">
            <a:noFill/>
            <a:miter lim="800000"/>
            <a:headEnd/>
            <a:tailEnd/>
          </a:ln>
        </p:spPr>
        <p:txBody>
          <a:bodyPr>
            <a:spAutoFit/>
          </a:bodyPr>
          <a:lstStyle/>
          <a:p>
            <a:pPr>
              <a:spcBef>
                <a:spcPct val="50000"/>
              </a:spcBef>
            </a:pPr>
            <a:r>
              <a:rPr lang="en-US">
                <a:solidFill>
                  <a:srgbClr val="C00000"/>
                </a:solidFill>
                <a:latin typeface="Calibri"/>
                <a:cs typeface="Calibri"/>
              </a:rPr>
              <a:t>(</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 called a </a:t>
            </a:r>
            <a:r>
              <a:rPr lang="en-US" altLang="ja-JP" i="1">
                <a:solidFill>
                  <a:srgbClr val="C00000"/>
                </a:solidFill>
                <a:latin typeface="Calibri"/>
                <a:cs typeface="Calibri"/>
              </a:rPr>
              <a:t>transition</a:t>
            </a:r>
          </a:p>
          <a:p>
            <a:pPr>
              <a:spcBef>
                <a:spcPct val="50000"/>
              </a:spcBef>
            </a:pPr>
            <a:r>
              <a:rPr lang="en-US">
                <a:solidFill>
                  <a:srgbClr val="C00000"/>
                </a:solidFill>
                <a:latin typeface="Calibri"/>
                <a:cs typeface="Calibri"/>
              </a:rPr>
              <a:t>T(</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 = P(s</a:t>
            </a:r>
            <a:r>
              <a:rPr lang="ja-JP" altLang="en-US">
                <a:solidFill>
                  <a:srgbClr val="C00000"/>
                </a:solidFill>
                <a:latin typeface="Calibri"/>
                <a:cs typeface="Calibri"/>
              </a:rPr>
              <a:t>’</a:t>
            </a:r>
            <a:r>
              <a:rPr lang="en-US" altLang="ja-JP">
                <a:solidFill>
                  <a:srgbClr val="C00000"/>
                </a:solidFill>
                <a:latin typeface="Calibri"/>
                <a:cs typeface="Calibri"/>
              </a:rPr>
              <a:t>|</a:t>
            </a:r>
            <a:r>
              <a:rPr lang="en-US" altLang="ja-JP" err="1">
                <a:solidFill>
                  <a:srgbClr val="C00000"/>
                </a:solidFill>
                <a:latin typeface="Calibri"/>
                <a:cs typeface="Calibri"/>
              </a:rPr>
              <a:t>s,a</a:t>
            </a:r>
            <a:r>
              <a:rPr lang="en-US" altLang="ja-JP">
                <a:solidFill>
                  <a:srgbClr val="C00000"/>
                </a:solidFill>
                <a:latin typeface="Calibri"/>
                <a:cs typeface="Calibri"/>
              </a:rPr>
              <a:t>)</a:t>
            </a:r>
          </a:p>
          <a:p>
            <a:pPr>
              <a:spcBef>
                <a:spcPct val="50000"/>
              </a:spcBef>
            </a:pPr>
            <a:r>
              <a:rPr lang="en-US">
                <a:solidFill>
                  <a:srgbClr val="C00000"/>
                </a:solidFill>
                <a:latin typeface="Calibri"/>
                <a:cs typeface="Calibri"/>
              </a:rPr>
              <a:t>R(</a:t>
            </a:r>
            <a:r>
              <a:rPr lang="en-US" err="1">
                <a:solidFill>
                  <a:srgbClr val="C00000"/>
                </a:solidFill>
                <a:latin typeface="Calibri"/>
                <a:cs typeface="Calibri"/>
              </a:rPr>
              <a:t>s,a,s</a:t>
            </a:r>
            <a:r>
              <a:rPr lang="ja-JP" altLang="en-US">
                <a:solidFill>
                  <a:srgbClr val="C00000"/>
                </a:solidFill>
                <a:latin typeface="Calibri"/>
                <a:cs typeface="Calibri"/>
              </a:rPr>
              <a:t>’</a:t>
            </a:r>
            <a:r>
              <a:rPr lang="en-US" altLang="ja-JP">
                <a:solidFill>
                  <a:srgbClr val="C00000"/>
                </a:solidFill>
                <a:latin typeface="Calibri"/>
                <a:cs typeface="Calibri"/>
              </a:rPr>
              <a:t>)</a:t>
            </a:r>
            <a:endParaRPr lang="en-US">
              <a:solidFill>
                <a:srgbClr val="C00000"/>
              </a:solidFill>
              <a:latin typeface="Calibri"/>
              <a:cs typeface="Calibri"/>
            </a:endParaRPr>
          </a:p>
        </p:txBody>
      </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6332538" y="2301875"/>
            <a:ext cx="2201862" cy="60325"/>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8610600" y="2100262"/>
            <a:ext cx="13716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 is a </a:t>
            </a:r>
            <a:r>
              <a:rPr lang="en-US" i="1">
                <a:solidFill>
                  <a:srgbClr val="0000FF"/>
                </a:solidFill>
                <a:latin typeface="Calibri"/>
                <a:cs typeface="Calibri"/>
              </a:rPr>
              <a:t>state</a:t>
            </a:r>
          </a:p>
        </p:txBody>
      </p:sp>
      <p:sp>
        <p:nvSpPr>
          <p:cNvPr id="35858" name="Freeform 31"/>
          <p:cNvSpPr>
            <a:spLocks/>
          </p:cNvSpPr>
          <p:nvPr/>
        </p:nvSpPr>
        <p:spPr bwMode="auto">
          <a:xfrm flipH="1">
            <a:off x="3048000" y="3733800"/>
            <a:ext cx="1676400" cy="7620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1752600" y="3429000"/>
            <a:ext cx="1371600" cy="641350"/>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 is a </a:t>
            </a:r>
            <a:r>
              <a:rPr lang="en-US" i="1">
                <a:solidFill>
                  <a:srgbClr val="008000"/>
                </a:solidFill>
                <a:latin typeface="Calibri"/>
                <a:cs typeface="Calibri"/>
              </a:rPr>
              <a:t>q-state</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2743429"/>
            <a:ext cx="3017838" cy="2259698"/>
          </a:xfrm>
          <a:prstGeom prst="rect">
            <a:avLst/>
          </a:prstGeom>
          <a:noFill/>
        </p:spPr>
      </p:pic>
      <p:pic>
        <p:nvPicPr>
          <p:cNvPr id="3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134600" y="4345616"/>
            <a:ext cx="1844538" cy="1595768"/>
          </a:xfrm>
          <a:prstGeom prst="rect">
            <a:avLst/>
          </a:prstGeom>
          <a:noFill/>
        </p:spPr>
      </p:pic>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906000" y="1448716"/>
            <a:ext cx="2057400" cy="1442614"/>
          </a:xfrm>
          <a:prstGeom prst="rect">
            <a:avLst/>
          </a:prstGeom>
          <a:noFill/>
        </p:spPr>
      </p:pic>
    </p:spTree>
    <p:extLst>
      <p:ext uri="{BB962C8B-B14F-4D97-AF65-F5344CB8AC3E}">
        <p14:creationId xmlns:p14="http://schemas.microsoft.com/office/powerpoint/2010/main" val="13687457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Utilities of Sequences</a:t>
            </a:r>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9012" y="1248279"/>
            <a:ext cx="7875588" cy="4999617"/>
          </a:xfrm>
          <a:prstGeom prst="rect">
            <a:avLst/>
          </a:prstGeom>
          <a:noFill/>
        </p:spPr>
      </p:pic>
    </p:spTree>
    <p:extLst>
      <p:ext uri="{BB962C8B-B14F-4D97-AF65-F5344CB8AC3E}">
        <p14:creationId xmlns:p14="http://schemas.microsoft.com/office/powerpoint/2010/main" val="13102039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Utilities of Sequences</a:t>
            </a:r>
            <a:endParaRPr lang="en-US"/>
          </a:p>
        </p:txBody>
      </p:sp>
      <p:sp>
        <p:nvSpPr>
          <p:cNvPr id="3" name="Content Placeholder 2"/>
          <p:cNvSpPr>
            <a:spLocks noGrp="1"/>
          </p:cNvSpPr>
          <p:nvPr>
            <p:ph idx="1"/>
          </p:nvPr>
        </p:nvSpPr>
        <p:spPr/>
        <p:txBody>
          <a:bodyPr/>
          <a:lstStyle/>
          <a:p>
            <a:r>
              <a:rPr lang="en-US" sz="2800" smtClean="0"/>
              <a:t>What preferences should an agent have over reward sequences?</a:t>
            </a:r>
          </a:p>
          <a:p>
            <a:endParaRPr lang="en-US" sz="2800" smtClean="0"/>
          </a:p>
          <a:p>
            <a:r>
              <a:rPr lang="en-US" sz="2800" smtClean="0"/>
              <a:t>More or less?</a:t>
            </a:r>
          </a:p>
          <a:p>
            <a:endParaRPr lang="en-US" sz="2800" smtClean="0"/>
          </a:p>
          <a:p>
            <a:r>
              <a:rPr lang="en-US" sz="2800" smtClean="0"/>
              <a:t>Now or later?</a:t>
            </a:r>
          </a:p>
          <a:p>
            <a:endParaRPr lang="en-US" sz="2800" smtClean="0"/>
          </a:p>
          <a:p>
            <a:endParaRPr lang="en-US" sz="2800" smtClean="0"/>
          </a:p>
          <a:p>
            <a:endParaRPr lang="en-US" sz="2800" smtClean="0"/>
          </a:p>
          <a:p>
            <a:endParaRPr lang="en-US" sz="280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15200" y="3505497"/>
            <a:ext cx="4648200" cy="2950792"/>
          </a:xfrm>
          <a:prstGeom prst="rect">
            <a:avLst/>
          </a:prstGeom>
          <a:noFill/>
        </p:spPr>
      </p:pic>
      <p:sp>
        <p:nvSpPr>
          <p:cNvPr id="6" name="TextBox 5"/>
          <p:cNvSpPr txBox="1"/>
          <p:nvPr/>
        </p:nvSpPr>
        <p:spPr>
          <a:xfrm>
            <a:off x="3124200" y="2409825"/>
            <a:ext cx="1297150" cy="523220"/>
          </a:xfrm>
          <a:prstGeom prst="rect">
            <a:avLst/>
          </a:prstGeom>
          <a:noFill/>
        </p:spPr>
        <p:txBody>
          <a:bodyPr wrap="none" rtlCol="0">
            <a:spAutoFit/>
          </a:bodyPr>
          <a:lstStyle/>
          <a:p>
            <a:r>
              <a:rPr lang="en-US" sz="2800" smtClean="0">
                <a:latin typeface="Calibri" pitchFamily="34" charset="0"/>
              </a:rPr>
              <a:t>[1, 2, 2]</a:t>
            </a:r>
            <a:endParaRPr lang="en-US" sz="2800">
              <a:latin typeface="Calibri" pitchFamily="34" charset="0"/>
            </a:endParaRPr>
          </a:p>
        </p:txBody>
      </p:sp>
      <p:sp>
        <p:nvSpPr>
          <p:cNvPr id="7" name="TextBox 6"/>
          <p:cNvSpPr txBox="1"/>
          <p:nvPr/>
        </p:nvSpPr>
        <p:spPr>
          <a:xfrm>
            <a:off x="5578253" y="2409825"/>
            <a:ext cx="1297150" cy="523220"/>
          </a:xfrm>
          <a:prstGeom prst="rect">
            <a:avLst/>
          </a:prstGeom>
          <a:noFill/>
        </p:spPr>
        <p:txBody>
          <a:bodyPr wrap="none" rtlCol="0">
            <a:spAutoFit/>
          </a:bodyPr>
          <a:lstStyle/>
          <a:p>
            <a:r>
              <a:rPr lang="en-US" sz="2800" smtClean="0">
                <a:latin typeface="Calibri" pitchFamily="34" charset="0"/>
              </a:rPr>
              <a:t>[2, 3, 4]</a:t>
            </a:r>
            <a:endParaRPr lang="en-US" sz="2800">
              <a:latin typeface="Calibri" pitchFamily="34" charset="0"/>
            </a:endParaRPr>
          </a:p>
        </p:txBody>
      </p:sp>
      <p:sp>
        <p:nvSpPr>
          <p:cNvPr id="8" name="TextBox 7"/>
          <p:cNvSpPr txBox="1"/>
          <p:nvPr/>
        </p:nvSpPr>
        <p:spPr>
          <a:xfrm>
            <a:off x="4694595" y="2409825"/>
            <a:ext cx="580608" cy="523220"/>
          </a:xfrm>
          <a:prstGeom prst="rect">
            <a:avLst/>
          </a:prstGeom>
          <a:noFill/>
        </p:spPr>
        <p:txBody>
          <a:bodyPr wrap="none" rtlCol="0">
            <a:spAutoFit/>
          </a:bodyPr>
          <a:lstStyle/>
          <a:p>
            <a:r>
              <a:rPr lang="en-US" sz="2800" smtClean="0">
                <a:latin typeface="Calibri" pitchFamily="34" charset="0"/>
              </a:rPr>
              <a:t> or</a:t>
            </a:r>
            <a:endParaRPr lang="en-US" sz="2800">
              <a:latin typeface="Calibri" pitchFamily="34" charset="0"/>
            </a:endParaRPr>
          </a:p>
        </p:txBody>
      </p:sp>
      <p:sp>
        <p:nvSpPr>
          <p:cNvPr id="9" name="TextBox 8"/>
          <p:cNvSpPr txBox="1"/>
          <p:nvPr/>
        </p:nvSpPr>
        <p:spPr>
          <a:xfrm>
            <a:off x="3124200" y="3439180"/>
            <a:ext cx="1297150" cy="523220"/>
          </a:xfrm>
          <a:prstGeom prst="rect">
            <a:avLst/>
          </a:prstGeom>
          <a:noFill/>
        </p:spPr>
        <p:txBody>
          <a:bodyPr wrap="none" rtlCol="0">
            <a:spAutoFit/>
          </a:bodyPr>
          <a:lstStyle/>
          <a:p>
            <a:r>
              <a:rPr lang="en-US" sz="2800" smtClean="0">
                <a:latin typeface="Calibri" pitchFamily="34" charset="0"/>
              </a:rPr>
              <a:t>[0, 0, 1]</a:t>
            </a:r>
            <a:endParaRPr lang="en-US" sz="2800">
              <a:latin typeface="Calibri" pitchFamily="34" charset="0"/>
            </a:endParaRPr>
          </a:p>
        </p:txBody>
      </p:sp>
      <p:sp>
        <p:nvSpPr>
          <p:cNvPr id="10" name="TextBox 9"/>
          <p:cNvSpPr txBox="1"/>
          <p:nvPr/>
        </p:nvSpPr>
        <p:spPr>
          <a:xfrm>
            <a:off x="5578253" y="3439180"/>
            <a:ext cx="1297150" cy="523220"/>
          </a:xfrm>
          <a:prstGeom prst="rect">
            <a:avLst/>
          </a:prstGeom>
          <a:noFill/>
        </p:spPr>
        <p:txBody>
          <a:bodyPr wrap="none" rtlCol="0">
            <a:spAutoFit/>
          </a:bodyPr>
          <a:lstStyle/>
          <a:p>
            <a:r>
              <a:rPr lang="en-US" sz="2800" smtClean="0">
                <a:latin typeface="Calibri" pitchFamily="34" charset="0"/>
              </a:rPr>
              <a:t>[1, 0, 0]</a:t>
            </a:r>
            <a:endParaRPr lang="en-US" sz="2800">
              <a:latin typeface="Calibri" pitchFamily="34" charset="0"/>
            </a:endParaRPr>
          </a:p>
        </p:txBody>
      </p:sp>
      <p:sp>
        <p:nvSpPr>
          <p:cNvPr id="11" name="TextBox 10"/>
          <p:cNvSpPr txBox="1"/>
          <p:nvPr/>
        </p:nvSpPr>
        <p:spPr>
          <a:xfrm>
            <a:off x="4694595" y="3439180"/>
            <a:ext cx="580608" cy="523220"/>
          </a:xfrm>
          <a:prstGeom prst="rect">
            <a:avLst/>
          </a:prstGeom>
          <a:noFill/>
        </p:spPr>
        <p:txBody>
          <a:bodyPr wrap="none" rtlCol="0">
            <a:spAutoFit/>
          </a:bodyPr>
          <a:lstStyle/>
          <a:p>
            <a:r>
              <a:rPr lang="en-US" sz="2800" smtClean="0">
                <a:latin typeface="Calibri" pitchFamily="34" charset="0"/>
              </a:rPr>
              <a:t> or</a:t>
            </a:r>
            <a:endParaRPr lang="en-US" sz="2800">
              <a:latin typeface="Calibri" pitchFamily="34" charset="0"/>
            </a:endParaRPr>
          </a:p>
        </p:txBody>
      </p:sp>
    </p:spTree>
    <p:extLst>
      <p:ext uri="{BB962C8B-B14F-4D97-AF65-F5344CB8AC3E}">
        <p14:creationId xmlns:p14="http://schemas.microsoft.com/office/powerpoint/2010/main" val="188875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Discounting</a:t>
            </a:r>
            <a:endParaRPr lang="en-US"/>
          </a:p>
        </p:txBody>
      </p:sp>
      <p:sp>
        <p:nvSpPr>
          <p:cNvPr id="3" name="Content Placeholder 2"/>
          <p:cNvSpPr>
            <a:spLocks noGrp="1"/>
          </p:cNvSpPr>
          <p:nvPr>
            <p:ph idx="1"/>
          </p:nvPr>
        </p:nvSpPr>
        <p:spPr>
          <a:xfrm>
            <a:off x="406400" y="1295400"/>
            <a:ext cx="11252200" cy="4729164"/>
          </a:xfrm>
        </p:spPr>
        <p:txBody>
          <a:bodyPr/>
          <a:lstStyle/>
          <a:p>
            <a:r>
              <a:rPr lang="en-US" sz="2800" smtClean="0"/>
              <a:t>It’s reasonable to maximize the sum of rewards</a:t>
            </a:r>
          </a:p>
          <a:p>
            <a:r>
              <a:rPr lang="en-US" sz="2800" smtClean="0"/>
              <a:t>It’s also reasonable to prefer rewards now to rewards later</a:t>
            </a:r>
          </a:p>
          <a:p>
            <a:r>
              <a:rPr lang="en-US" sz="2800" smtClean="0"/>
              <a:t>One solution: values of rewards decay exponentially</a:t>
            </a:r>
            <a:endParaRPr lang="en-US" sz="2800"/>
          </a:p>
        </p:txBody>
      </p:sp>
      <p:pic>
        <p:nvPicPr>
          <p:cNvPr id="7171" name="Picture 3" descr="C:\Users\Dan\Dropbox\Office\CS 188\Ketrina Art\MDPs\Discounting.png"/>
          <p:cNvPicPr>
            <a:picLocks noChangeAspect="1" noChangeArrowheads="1"/>
          </p:cNvPicPr>
          <p:nvPr/>
        </p:nvPicPr>
        <p:blipFill>
          <a:blip r:embed="rId6" cstate="print"/>
          <a:srcRect l="73764" t="76543" r="1569"/>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6" cstate="print"/>
          <a:srcRect l="73764" t="38272" r="1569" b="35802"/>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smtClean="0">
                <a:latin typeface="Calibri" pitchFamily="34" charset="0"/>
              </a:rPr>
              <a:t>Worth Now</a:t>
            </a:r>
            <a:endParaRPr lang="en-US" sz="2400">
              <a:latin typeface="Calibri" pitchFamily="34" charset="0"/>
            </a:endParaRP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smtClean="0">
                <a:latin typeface="Calibri" pitchFamily="34" charset="0"/>
              </a:rPr>
              <a:t>Worth Next Step</a:t>
            </a:r>
            <a:endParaRPr lang="en-US" sz="2400">
              <a:latin typeface="Calibri" pitchFamily="34" charset="0"/>
            </a:endParaRP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smtClean="0">
                <a:latin typeface="Calibri" pitchFamily="34" charset="0"/>
              </a:rPr>
              <a:t>Worth In Two Steps</a:t>
            </a:r>
            <a:endParaRPr lang="en-US" sz="2400">
              <a:latin typeface="Calibri" pitchFamily="34" charset="0"/>
            </a:endParaRPr>
          </a:p>
        </p:txBody>
      </p:sp>
      <p:pic>
        <p:nvPicPr>
          <p:cNvPr id="22" name="Picture 21" descr="txp_fig"/>
          <p:cNvPicPr>
            <a:picLocks noChangeAspect="1"/>
          </p:cNvPicPr>
          <p:nvPr>
            <p:custDataLst>
              <p:tags r:id="rId1"/>
            </p:custDataLst>
          </p:nvPr>
        </p:nvPicPr>
        <p:blipFill>
          <a:blip r:embed="rId8" cstate="print"/>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158800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smtClean="0">
                <a:ea typeface="ＭＳ Ｐゴシック" pitchFamily="34" charset="-128"/>
              </a:rPr>
              <a:t>Discounting</a:t>
            </a:r>
          </a:p>
        </p:txBody>
      </p:sp>
      <p:sp>
        <p:nvSpPr>
          <p:cNvPr id="17411" name="Rectangle 3"/>
          <p:cNvSpPr>
            <a:spLocks noGrp="1" noChangeArrowheads="1"/>
          </p:cNvSpPr>
          <p:nvPr>
            <p:ph idx="1"/>
          </p:nvPr>
        </p:nvSpPr>
        <p:spPr>
          <a:xfrm>
            <a:off x="533400" y="1524000"/>
            <a:ext cx="4648200" cy="4525963"/>
          </a:xfrm>
        </p:spPr>
        <p:txBody>
          <a:bodyPr/>
          <a:lstStyle/>
          <a:p>
            <a:r>
              <a:rPr lang="en-US" sz="2400" smtClean="0">
                <a:ea typeface="ＭＳ Ｐゴシック" pitchFamily="34" charset="-128"/>
              </a:rPr>
              <a:t>How to discount?</a:t>
            </a:r>
          </a:p>
          <a:p>
            <a:pPr lvl="1"/>
            <a:r>
              <a:rPr lang="en-US" sz="2000" smtClean="0">
                <a:ea typeface="ＭＳ Ｐゴシック" pitchFamily="34" charset="-128"/>
              </a:rPr>
              <a:t>Each time we descend a level, we multiply in the discount once</a:t>
            </a:r>
          </a:p>
          <a:p>
            <a:pPr lvl="1"/>
            <a:endParaRPr lang="en-US" sz="2000" smtClean="0">
              <a:ea typeface="ＭＳ Ｐゴシック" pitchFamily="34" charset="-128"/>
            </a:endParaRPr>
          </a:p>
          <a:p>
            <a:r>
              <a:rPr lang="en-US" sz="2400" smtClean="0">
                <a:ea typeface="ＭＳ Ｐゴシック" pitchFamily="34" charset="-128"/>
              </a:rPr>
              <a:t>Why discount?</a:t>
            </a:r>
            <a:endParaRPr lang="en-US" sz="2400" smtClean="0">
              <a:ea typeface="ＭＳ Ｐゴシック" pitchFamily="34" charset="-128"/>
              <a:sym typeface="Symbol" pitchFamily="18" charset="2"/>
            </a:endParaRPr>
          </a:p>
          <a:p>
            <a:pPr lvl="1"/>
            <a:r>
              <a:rPr lang="en-US" sz="2000" smtClean="0">
                <a:ea typeface="ＭＳ Ｐゴシック" pitchFamily="34" charset="-128"/>
                <a:sym typeface="Symbol" pitchFamily="18" charset="2"/>
              </a:rPr>
              <a:t>Sooner rewards probably do have higher utility than later rewards</a:t>
            </a:r>
          </a:p>
          <a:p>
            <a:pPr lvl="1"/>
            <a:r>
              <a:rPr lang="en-US" sz="2000" smtClean="0">
                <a:ea typeface="ＭＳ Ｐゴシック" pitchFamily="34" charset="-128"/>
                <a:sym typeface="Symbol" pitchFamily="18" charset="2"/>
              </a:rPr>
              <a:t>Also helps our algorithms converge</a:t>
            </a:r>
          </a:p>
          <a:p>
            <a:pPr lvl="1"/>
            <a:endParaRPr lang="en-US" sz="2000" smtClean="0">
              <a:ea typeface="ＭＳ Ｐゴシック" pitchFamily="34" charset="-128"/>
              <a:sym typeface="Symbol" pitchFamily="18" charset="2"/>
            </a:endParaRPr>
          </a:p>
          <a:p>
            <a:r>
              <a:rPr lang="en-US" sz="2400" smtClean="0">
                <a:ea typeface="ＭＳ Ｐゴシック" pitchFamily="34" charset="-128"/>
                <a:sym typeface="Symbol" pitchFamily="18" charset="2"/>
              </a:rPr>
              <a:t>Example: discount of 0.5</a:t>
            </a:r>
          </a:p>
          <a:p>
            <a:pPr lvl="1"/>
            <a:r>
              <a:rPr lang="en-US" sz="2000" smtClean="0">
                <a:ea typeface="ＭＳ Ｐゴシック" pitchFamily="34" charset="-128"/>
                <a:sym typeface="Symbol" pitchFamily="18" charset="2"/>
              </a:rPr>
              <a:t>U([1,2,3]) = 1*1 + 0.5*2 + 0.25*3</a:t>
            </a:r>
          </a:p>
          <a:p>
            <a:pPr lvl="1"/>
            <a:r>
              <a:rPr lang="en-US" sz="2000" smtClean="0">
                <a:ea typeface="ＭＳ Ｐゴシック" pitchFamily="34" charset="-128"/>
                <a:sym typeface="Symbol" pitchFamily="18" charset="2"/>
              </a:rPr>
              <a:t>U([1,2,3]) &lt; U([3,2,1])</a:t>
            </a:r>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srcRect l="73764" t="76543" r="1569"/>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9" cstate="print"/>
          <a:srcRect l="73764" t="38272" r="1569" b="35802"/>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1101554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smtClean="0">
                <a:ea typeface="ＭＳ Ｐゴシック" pitchFamily="34" charset="-128"/>
              </a:rPr>
              <a:t>Stationary Preferences</a:t>
            </a:r>
          </a:p>
        </p:txBody>
      </p:sp>
      <p:sp>
        <p:nvSpPr>
          <p:cNvPr id="1724419" name="Rectangle 3"/>
          <p:cNvSpPr>
            <a:spLocks noGrp="1" noChangeArrowheads="1"/>
          </p:cNvSpPr>
          <p:nvPr>
            <p:ph idx="1"/>
          </p:nvPr>
        </p:nvSpPr>
        <p:spPr>
          <a:xfrm>
            <a:off x="381000" y="1371600"/>
            <a:ext cx="9296400" cy="4525963"/>
          </a:xfrm>
        </p:spPr>
        <p:txBody>
          <a:bodyPr/>
          <a:lstStyle/>
          <a:p>
            <a:pPr>
              <a:lnSpc>
                <a:spcPct val="90000"/>
              </a:lnSpc>
            </a:pPr>
            <a:r>
              <a:rPr lang="en-US" sz="2800" smtClean="0">
                <a:ea typeface="ＭＳ Ｐゴシック" pitchFamily="34" charset="-128"/>
              </a:rPr>
              <a:t>Theorem: if we assume </a:t>
            </a:r>
            <a:r>
              <a:rPr lang="en-US" sz="2800" smtClean="0">
                <a:solidFill>
                  <a:srgbClr val="C00000"/>
                </a:solidFill>
                <a:ea typeface="ＭＳ Ｐゴシック" pitchFamily="34" charset="-128"/>
              </a:rPr>
              <a:t>stationary preferences</a:t>
            </a:r>
            <a:r>
              <a:rPr lang="en-US" sz="2800" smtClean="0">
                <a:ea typeface="ＭＳ Ｐゴシック" pitchFamily="34" charset="-128"/>
              </a:rPr>
              <a:t>:</a:t>
            </a:r>
          </a:p>
          <a:p>
            <a:pPr>
              <a:lnSpc>
                <a:spcPct val="90000"/>
              </a:lnSpc>
            </a:pPr>
            <a:endParaRPr lang="en-US" sz="2800" smtClean="0">
              <a:ea typeface="ＭＳ Ｐゴシック" pitchFamily="34" charset="-128"/>
            </a:endParaRPr>
          </a:p>
          <a:p>
            <a:pPr>
              <a:lnSpc>
                <a:spcPct val="90000"/>
              </a:lnSpc>
            </a:pPr>
            <a:endParaRPr lang="en-US" sz="28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400" smtClean="0">
              <a:ea typeface="ＭＳ Ｐゴシック" pitchFamily="34" charset="-128"/>
            </a:endParaRPr>
          </a:p>
          <a:p>
            <a:pPr>
              <a:lnSpc>
                <a:spcPct val="90000"/>
              </a:lnSpc>
            </a:pPr>
            <a:endParaRPr lang="en-US" sz="2800" smtClean="0">
              <a:ea typeface="ＭＳ Ｐゴシック" pitchFamily="34" charset="-128"/>
            </a:endParaRPr>
          </a:p>
          <a:p>
            <a:pPr>
              <a:lnSpc>
                <a:spcPct val="90000"/>
              </a:lnSpc>
            </a:pPr>
            <a:r>
              <a:rPr lang="en-US" sz="2800" smtClean="0">
                <a:ea typeface="ＭＳ Ｐゴシック" pitchFamily="34" charset="-128"/>
              </a:rPr>
              <a:t>Then: there are only two ways to define utilities</a:t>
            </a:r>
          </a:p>
          <a:p>
            <a:pPr lvl="1">
              <a:lnSpc>
                <a:spcPct val="90000"/>
              </a:lnSpc>
            </a:pPr>
            <a:endParaRPr lang="en-US" sz="1100" smtClean="0">
              <a:ea typeface="ＭＳ Ｐゴシック" pitchFamily="34" charset="-128"/>
            </a:endParaRPr>
          </a:p>
          <a:p>
            <a:pPr lvl="1">
              <a:lnSpc>
                <a:spcPct val="90000"/>
              </a:lnSpc>
            </a:pPr>
            <a:r>
              <a:rPr lang="en-US" sz="2400" smtClean="0">
                <a:ea typeface="ＭＳ Ｐゴシック" pitchFamily="34" charset="-128"/>
              </a:rPr>
              <a:t>Additive utility:</a:t>
            </a:r>
          </a:p>
          <a:p>
            <a:pPr lvl="1">
              <a:lnSpc>
                <a:spcPct val="90000"/>
              </a:lnSpc>
            </a:pPr>
            <a:endParaRPr lang="en-US" sz="1200" smtClean="0">
              <a:ea typeface="ＭＳ Ｐゴシック" pitchFamily="34" charset="-128"/>
            </a:endParaRPr>
          </a:p>
          <a:p>
            <a:pPr lvl="1">
              <a:lnSpc>
                <a:spcPct val="90000"/>
              </a:lnSpc>
            </a:pPr>
            <a:r>
              <a:rPr lang="en-US" sz="2400" smtClean="0">
                <a:ea typeface="ＭＳ Ｐゴシック" pitchFamily="34" charset="-128"/>
              </a:rPr>
              <a:t>Discounted utility:</a:t>
            </a:r>
          </a:p>
        </p:txBody>
      </p:sp>
      <p:pic>
        <p:nvPicPr>
          <p:cNvPr id="1724420" name="Picture 4" descr="txp_fig"/>
          <p:cNvPicPr>
            <a:picLocks noChangeAspect="1" noChangeArrowheads="1"/>
          </p:cNvPicPr>
          <p:nvPr>
            <p:custDataLst>
              <p:tags r:id="rId1"/>
            </p:custDataLst>
          </p:nvPr>
        </p:nvPicPr>
        <p:blipFill>
          <a:blip r:embed="rId8" cstate="print"/>
          <a:srcRect l="45437" t="34977" r="45475" b="36323"/>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9" cstate="print"/>
          <a:srcRect/>
          <a:stretch>
            <a:fillRect/>
          </a:stretch>
        </p:blipFill>
        <p:spPr bwMode="auto">
          <a:xfrm>
            <a:off x="3653048" y="5167176"/>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10" cstate="print"/>
          <a:srcRect/>
          <a:stretch>
            <a:fillRect/>
          </a:stretch>
        </p:blipFill>
        <p:spPr bwMode="auto">
          <a:xfrm>
            <a:off x="3657600" y="5715000"/>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2" cstate="print"/>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3" cstate="print"/>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1428233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smtClean="0">
                <a:ea typeface="ＭＳ Ｐゴシック" pitchFamily="34" charset="-128"/>
              </a:rPr>
              <a:t>Infinite Utilities?!</a:t>
            </a:r>
          </a:p>
        </p:txBody>
      </p:sp>
      <p:sp>
        <p:nvSpPr>
          <p:cNvPr id="1725443" name="Rectangle 3"/>
          <p:cNvSpPr>
            <a:spLocks noGrp="1" noChangeArrowheads="1"/>
          </p:cNvSpPr>
          <p:nvPr>
            <p:ph idx="1"/>
          </p:nvPr>
        </p:nvSpPr>
        <p:spPr>
          <a:xfrm>
            <a:off x="457200" y="1295400"/>
            <a:ext cx="10896600" cy="5105400"/>
          </a:xfrm>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buFont typeface="Wingdings" charset="0"/>
              <a:buChar char="§"/>
              <a:defRPr/>
            </a:pPr>
            <a:r>
              <a:rPr lang="en-US" sz="2800" smtClean="0"/>
              <a:t>Problem: What if the game lasts forever?  Do we get infinite rewards?</a:t>
            </a:r>
            <a:endParaRPr lang="en-US" sz="2800"/>
          </a:p>
          <a:p>
            <a:pPr lvl="3">
              <a:buFont typeface="Wingdings" charset="0"/>
              <a:buChar char="§"/>
              <a:defRPr/>
            </a:pPr>
            <a:endParaRPr lang="en-US" sz="1000"/>
          </a:p>
          <a:p>
            <a:pPr>
              <a:buFont typeface="Wingdings" charset="0"/>
              <a:buChar char="§"/>
              <a:defRPr/>
            </a:pPr>
            <a:r>
              <a:rPr lang="en-US" sz="2800"/>
              <a:t>Solutions:</a:t>
            </a:r>
          </a:p>
          <a:p>
            <a:pPr lvl="1">
              <a:buFont typeface="Wingdings" charset="0"/>
              <a:buChar char="§"/>
              <a:defRPr/>
            </a:pPr>
            <a:r>
              <a:rPr lang="en-US" sz="2400"/>
              <a:t>Finite </a:t>
            </a:r>
            <a:r>
              <a:rPr lang="en-US" sz="2400" smtClean="0"/>
              <a:t>horizon: (similar to depth-limited search)</a:t>
            </a:r>
            <a:endParaRPr lang="en-US" sz="2400"/>
          </a:p>
          <a:p>
            <a:pPr lvl="2">
              <a:buFont typeface="Wingdings" charset="0"/>
              <a:buChar char="§"/>
              <a:defRPr/>
            </a:pPr>
            <a:r>
              <a:rPr lang="en-US" sz="2000"/>
              <a:t>Terminate episodes after a fixed T steps (e.g. life)</a:t>
            </a:r>
          </a:p>
          <a:p>
            <a:pPr lvl="2">
              <a:buFont typeface="Wingdings" charset="0"/>
              <a:buChar char="§"/>
              <a:defRPr/>
            </a:pPr>
            <a:r>
              <a:rPr lang="en-US" sz="2000"/>
              <a:t>Gives </a:t>
            </a:r>
            <a:r>
              <a:rPr lang="en-US" sz="2000" err="1"/>
              <a:t>nonstationary</a:t>
            </a:r>
            <a:r>
              <a:rPr lang="en-US" sz="2000"/>
              <a:t> policies (</a:t>
            </a:r>
            <a:r>
              <a:rPr lang="en-US" sz="2000">
                <a:sym typeface="Symbol" charset="0"/>
              </a:rPr>
              <a:t> depends on time left)</a:t>
            </a:r>
          </a:p>
          <a:p>
            <a:pPr lvl="7">
              <a:defRPr/>
            </a:pPr>
            <a:endParaRPr lang="en-US" sz="800" smtClean="0">
              <a:sym typeface="Symbol" charset="0"/>
            </a:endParaRPr>
          </a:p>
          <a:p>
            <a:pPr lvl="1">
              <a:buFont typeface="Wingdings" charset="0"/>
              <a:buChar char="§"/>
              <a:defRPr/>
            </a:pPr>
            <a:r>
              <a:rPr lang="en-US" sz="2400" smtClean="0">
                <a:sym typeface="Symbol" charset="0"/>
              </a:rPr>
              <a:t>Discounting</a:t>
            </a:r>
            <a:r>
              <a:rPr lang="en-US" sz="2400">
                <a:sym typeface="Symbol" charset="0"/>
              </a:rPr>
              <a:t>: </a:t>
            </a:r>
            <a:r>
              <a:rPr lang="en-US" sz="2400" smtClean="0">
                <a:sym typeface="Symbol" charset="0"/>
              </a:rPr>
              <a:t>use 0 </a:t>
            </a:r>
            <a:r>
              <a:rPr lang="en-US" sz="2400">
                <a:sym typeface="Symbol" charset="0"/>
              </a:rPr>
              <a:t>&lt;  &lt; 1</a:t>
            </a:r>
          </a:p>
          <a:p>
            <a:pPr lvl="1">
              <a:buFont typeface="Wingdings" charset="0"/>
              <a:buChar char="§"/>
              <a:defRPr/>
            </a:pPr>
            <a:endParaRPr lang="en-US" sz="2400">
              <a:sym typeface="Symbol" charset="0"/>
            </a:endParaRPr>
          </a:p>
          <a:p>
            <a:pPr lvl="1">
              <a:buFont typeface="Wingdings" charset="0"/>
              <a:buChar char="§"/>
              <a:defRPr/>
            </a:pPr>
            <a:endParaRPr lang="en-US" sz="2400">
              <a:sym typeface="Symbol" charset="0"/>
            </a:endParaRPr>
          </a:p>
          <a:p>
            <a:pPr lvl="2">
              <a:buFont typeface="Wingdings" charset="0"/>
              <a:buChar char="§"/>
              <a:defRPr/>
            </a:pPr>
            <a:r>
              <a:rPr lang="en-US" sz="2000" smtClean="0">
                <a:sym typeface="Symbol" charset="0"/>
              </a:rPr>
              <a:t>Smaller </a:t>
            </a:r>
            <a:r>
              <a:rPr lang="en-US" sz="2000">
                <a:sym typeface="Symbol" charset="0"/>
              </a:rPr>
              <a:t> means smaller </a:t>
            </a:r>
            <a:r>
              <a:rPr lang="ja-JP" altLang="en-US" sz="2000">
                <a:sym typeface="Symbol" charset="0"/>
              </a:rPr>
              <a:t>“</a:t>
            </a:r>
            <a:r>
              <a:rPr lang="en-US" altLang="ja-JP" sz="2000">
                <a:sym typeface="Symbol" charset="0"/>
              </a:rPr>
              <a:t>horizon</a:t>
            </a:r>
            <a:r>
              <a:rPr lang="ja-JP" altLang="en-US" sz="2000">
                <a:sym typeface="Symbol" charset="0"/>
              </a:rPr>
              <a:t>”</a:t>
            </a:r>
            <a:r>
              <a:rPr lang="en-US" altLang="ja-JP" sz="2000">
                <a:sym typeface="Symbol" charset="0"/>
              </a:rPr>
              <a:t> – shorter term </a:t>
            </a:r>
            <a:r>
              <a:rPr lang="en-US" altLang="ja-JP" sz="2000" smtClean="0">
                <a:sym typeface="Symbol" charset="0"/>
              </a:rPr>
              <a:t>focus</a:t>
            </a:r>
          </a:p>
          <a:p>
            <a:pPr lvl="8">
              <a:buClr>
                <a:srgbClr val="000000"/>
              </a:buClr>
              <a:defRPr/>
            </a:pPr>
            <a:endParaRPr lang="en-US" sz="800" smtClean="0">
              <a:solidFill>
                <a:srgbClr val="000000"/>
              </a:solidFill>
              <a:sym typeface="Symbol" charset="0"/>
            </a:endParaRPr>
          </a:p>
          <a:p>
            <a:pPr lvl="1">
              <a:buClr>
                <a:srgbClr val="000000"/>
              </a:buClr>
              <a:buFont typeface="Wingdings" charset="0"/>
              <a:buChar char="§"/>
              <a:defRPr/>
            </a:pPr>
            <a:r>
              <a:rPr lang="en-US" sz="2400" smtClean="0">
                <a:solidFill>
                  <a:srgbClr val="000000"/>
                </a:solidFill>
                <a:sym typeface="Symbol" charset="0"/>
              </a:rPr>
              <a:t>Absorbing </a:t>
            </a:r>
            <a:r>
              <a:rPr lang="en-US" sz="2400">
                <a:solidFill>
                  <a:srgbClr val="000000"/>
                </a:solidFill>
                <a:sym typeface="Symbol" charset="0"/>
              </a:rPr>
              <a:t>state: guarantee that for every policy, a terminal state will eventually be reached (like </a:t>
            </a:r>
            <a:r>
              <a:rPr lang="ja-JP" altLang="en-US" sz="2400" smtClean="0">
                <a:solidFill>
                  <a:srgbClr val="000000"/>
                </a:solidFill>
                <a:sym typeface="Symbol" charset="0"/>
              </a:rPr>
              <a:t>“</a:t>
            </a:r>
            <a:r>
              <a:rPr lang="en-US" altLang="ja-JP" sz="2400" smtClean="0">
                <a:solidFill>
                  <a:srgbClr val="000000"/>
                </a:solidFill>
                <a:sym typeface="Symbol" charset="0"/>
              </a:rPr>
              <a:t>overheated</a:t>
            </a:r>
            <a:r>
              <a:rPr lang="ja-JP" altLang="en-US" sz="2400" smtClean="0">
                <a:solidFill>
                  <a:srgbClr val="000000"/>
                </a:solidFill>
                <a:sym typeface="Symbol" charset="0"/>
              </a:rPr>
              <a:t>”</a:t>
            </a:r>
            <a:r>
              <a:rPr lang="en-US" altLang="ja-JP" sz="2400" smtClean="0">
                <a:solidFill>
                  <a:srgbClr val="000000"/>
                </a:solidFill>
                <a:sym typeface="Symbol" charset="0"/>
              </a:rPr>
              <a:t> </a:t>
            </a:r>
            <a:r>
              <a:rPr lang="en-US" altLang="ja-JP" sz="2400">
                <a:solidFill>
                  <a:srgbClr val="000000"/>
                </a:solidFill>
                <a:sym typeface="Symbol" charset="0"/>
              </a:rPr>
              <a:t>for </a:t>
            </a:r>
            <a:r>
              <a:rPr lang="en-US" altLang="ja-JP" sz="2400" smtClean="0">
                <a:solidFill>
                  <a:srgbClr val="000000"/>
                </a:solidFill>
                <a:sym typeface="Symbol" charset="0"/>
              </a:rPr>
              <a:t>racing)</a:t>
            </a:r>
            <a:endParaRPr lang="en-US" altLang="ja-JP" sz="2400">
              <a:solidFill>
                <a:srgbClr val="000000"/>
              </a:solidFill>
              <a:sym typeface="Symbol" charset="0"/>
            </a:endParaRPr>
          </a:p>
          <a:p>
            <a:pPr lvl="1">
              <a:buFont typeface="Wingdings" charset="0"/>
              <a:buChar char="§"/>
              <a:defRPr/>
            </a:pPr>
            <a:endParaRPr lang="en-US" sz="240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33070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70415" y="2362387"/>
            <a:ext cx="3759585" cy="1752226"/>
          </a:xfrm>
          <a:prstGeom prst="rect">
            <a:avLst/>
          </a:prstGeom>
          <a:noFill/>
        </p:spPr>
      </p:pic>
    </p:spTree>
    <p:extLst>
      <p:ext uri="{BB962C8B-B14F-4D97-AF65-F5344CB8AC3E}">
        <p14:creationId xmlns:p14="http://schemas.microsoft.com/office/powerpoint/2010/main" val="21390079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smtClean="0">
                <a:ea typeface="ＭＳ Ｐゴシック" pitchFamily="34" charset="-128"/>
              </a:rPr>
              <a:t>Recap: Defining 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smtClean="0">
                <a:ea typeface="ＭＳ Ｐゴシック" pitchFamily="34" charset="-128"/>
              </a:rPr>
              <a:t>Markov decision processes:</a:t>
            </a:r>
          </a:p>
          <a:p>
            <a:pPr lvl="1">
              <a:lnSpc>
                <a:spcPct val="80000"/>
              </a:lnSpc>
            </a:pPr>
            <a:r>
              <a:rPr lang="en-US" smtClean="0">
                <a:ea typeface="ＭＳ Ｐゴシック" pitchFamily="34" charset="-128"/>
              </a:rPr>
              <a:t>Set of states S</a:t>
            </a:r>
          </a:p>
          <a:p>
            <a:pPr lvl="1">
              <a:lnSpc>
                <a:spcPct val="80000"/>
              </a:lnSpc>
            </a:pPr>
            <a:r>
              <a:rPr lang="en-US" smtClean="0">
                <a:ea typeface="ＭＳ Ｐゴシック" pitchFamily="34" charset="-128"/>
              </a:rPr>
              <a:t>Start state s</a:t>
            </a:r>
            <a:r>
              <a:rPr lang="en-US" baseline="-25000" smtClean="0">
                <a:ea typeface="ＭＳ Ｐゴシック" pitchFamily="34" charset="-128"/>
              </a:rPr>
              <a:t>0</a:t>
            </a:r>
          </a:p>
          <a:p>
            <a:pPr lvl="1">
              <a:lnSpc>
                <a:spcPct val="80000"/>
              </a:lnSpc>
            </a:pPr>
            <a:r>
              <a:rPr lang="en-US" smtClean="0">
                <a:ea typeface="ＭＳ Ｐゴシック" pitchFamily="34" charset="-128"/>
              </a:rPr>
              <a:t>Set of actions A</a:t>
            </a:r>
          </a:p>
          <a:p>
            <a:pPr lvl="1">
              <a:lnSpc>
                <a:spcPct val="80000"/>
              </a:lnSpc>
            </a:pPr>
            <a:r>
              <a:rPr lang="en-US" smtClean="0">
                <a:ea typeface="ＭＳ Ｐゴシック" pitchFamily="34" charset="-128"/>
              </a:rPr>
              <a:t>Transitions P(</a:t>
            </a:r>
            <a:r>
              <a:rPr lang="en-US" err="1" smtClean="0">
                <a:ea typeface="ＭＳ Ｐゴシック" pitchFamily="34" charset="-128"/>
              </a:rPr>
              <a:t>s’</a:t>
            </a:r>
            <a:r>
              <a:rPr lang="en-US" altLang="ja-JP" err="1" smtClean="0">
                <a:ea typeface="ＭＳ Ｐゴシック" pitchFamily="34" charset="-128"/>
              </a:rPr>
              <a:t>|s,a</a:t>
            </a:r>
            <a:r>
              <a:rPr lang="en-US" altLang="ja-JP" smtClean="0">
                <a:ea typeface="ＭＳ Ｐゴシック" pitchFamily="34" charset="-128"/>
              </a:rPr>
              <a:t>) (or T(</a:t>
            </a:r>
            <a:r>
              <a:rPr lang="en-US" altLang="ja-JP" err="1" smtClean="0">
                <a:ea typeface="ＭＳ Ｐゴシック" pitchFamily="34" charset="-128"/>
              </a:rPr>
              <a:t>s,a,s</a:t>
            </a:r>
            <a:r>
              <a:rPr lang="en-US" altLang="ja-JP" smtClean="0">
                <a:ea typeface="ＭＳ Ｐゴシック" pitchFamily="34" charset="-128"/>
              </a:rPr>
              <a:t>’))</a:t>
            </a:r>
          </a:p>
          <a:p>
            <a:pPr lvl="1">
              <a:lnSpc>
                <a:spcPct val="80000"/>
              </a:lnSpc>
            </a:pPr>
            <a:r>
              <a:rPr lang="en-US" smtClean="0">
                <a:ea typeface="ＭＳ Ｐゴシック" pitchFamily="34" charset="-128"/>
              </a:rPr>
              <a:t>Rewards R(</a:t>
            </a:r>
            <a:r>
              <a:rPr lang="en-US" err="1" smtClean="0">
                <a:ea typeface="ＭＳ Ｐゴシック" pitchFamily="34" charset="-128"/>
              </a:rPr>
              <a:t>s,a,s</a:t>
            </a:r>
            <a:r>
              <a:rPr lang="en-US" smtClean="0">
                <a:ea typeface="ＭＳ Ｐゴシック" pitchFamily="34" charset="-128"/>
              </a:rPr>
              <a:t>’</a:t>
            </a:r>
            <a:r>
              <a:rPr lang="en-US" altLang="ja-JP" smtClean="0">
                <a:ea typeface="ＭＳ Ｐゴシック" pitchFamily="34" charset="-128"/>
              </a:rPr>
              <a:t>) (and discount </a:t>
            </a:r>
            <a:r>
              <a:rPr lang="en-US" altLang="ja-JP" smtClean="0">
                <a:ea typeface="ＭＳ Ｐゴシック" pitchFamily="34" charset="-128"/>
                <a:sym typeface="Symbol" pitchFamily="18" charset="2"/>
              </a:rPr>
              <a:t></a:t>
            </a:r>
            <a:r>
              <a:rPr lang="en-US" altLang="ja-JP" smtClean="0">
                <a:ea typeface="ＭＳ Ｐゴシック" pitchFamily="34" charset="-128"/>
              </a:rPr>
              <a:t>)</a:t>
            </a:r>
          </a:p>
          <a:p>
            <a:pPr lvl="1">
              <a:lnSpc>
                <a:spcPct val="80000"/>
              </a:lnSpc>
            </a:pPr>
            <a:endParaRPr lang="en-US" baseline="-25000" smtClean="0">
              <a:ea typeface="ＭＳ Ｐゴシック" pitchFamily="34" charset="-128"/>
            </a:endParaRPr>
          </a:p>
          <a:p>
            <a:pPr lvl="1">
              <a:lnSpc>
                <a:spcPct val="80000"/>
              </a:lnSpc>
            </a:pPr>
            <a:endParaRPr lang="en-US" baseline="-25000" smtClean="0">
              <a:ea typeface="ＭＳ Ｐゴシック" pitchFamily="34" charset="-128"/>
            </a:endParaRPr>
          </a:p>
          <a:p>
            <a:pPr>
              <a:lnSpc>
                <a:spcPct val="80000"/>
              </a:lnSpc>
            </a:pPr>
            <a:r>
              <a:rPr lang="en-US" smtClean="0">
                <a:ea typeface="ＭＳ Ｐゴシック" pitchFamily="34" charset="-128"/>
              </a:rPr>
              <a:t>MDP quantities so far:</a:t>
            </a:r>
          </a:p>
          <a:p>
            <a:pPr lvl="1">
              <a:lnSpc>
                <a:spcPct val="80000"/>
              </a:lnSpc>
            </a:pPr>
            <a:r>
              <a:rPr lang="en-US" smtClean="0">
                <a:ea typeface="ＭＳ Ｐゴシック" pitchFamily="34" charset="-128"/>
              </a:rPr>
              <a:t>Policy = Choice of action for each state</a:t>
            </a:r>
          </a:p>
          <a:p>
            <a:pPr lvl="1">
              <a:lnSpc>
                <a:spcPct val="80000"/>
              </a:lnSpc>
            </a:pPr>
            <a:r>
              <a:rPr lang="en-US" smtClean="0">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latin typeface="Calibri"/>
                  <a:cs typeface="Calibri"/>
                </a:rPr>
                <a:t>s,a,s</a:t>
              </a:r>
              <a:r>
                <a:rPr lang="ja-JP" altLang="en-US" sz="2400">
                  <a:latin typeface="Calibri"/>
                  <a:cs typeface="Calibri"/>
                </a:rPr>
                <a:t>’</a:t>
              </a:r>
              <a:endParaRPr lang="en-US" sz="240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latin typeface="Calibri"/>
                  <a:cs typeface="Calibri"/>
                </a:rPr>
                <a:t>s</a:t>
              </a:r>
              <a:r>
                <a:rPr lang="ja-JP" altLang="en-US" sz="2400">
                  <a:solidFill>
                    <a:srgbClr val="0000FF"/>
                  </a:solidFill>
                  <a:latin typeface="Calibri"/>
                  <a:cs typeface="Calibri"/>
                </a:rPr>
                <a:t>’</a:t>
              </a:r>
              <a:endParaRPr lang="en-US" sz="2400">
                <a:solidFill>
                  <a:srgbClr val="0000FF"/>
                </a:solidFill>
                <a:latin typeface="Calibri"/>
                <a:cs typeface="Calibri"/>
              </a:endParaRPr>
            </a:p>
          </p:txBody>
        </p:sp>
      </p:grpSp>
    </p:spTree>
    <p:extLst>
      <p:ext uri="{BB962C8B-B14F-4D97-AF65-F5344CB8AC3E}">
        <p14:creationId xmlns:p14="http://schemas.microsoft.com/office/powerpoint/2010/main" val="109810722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Solving MDPs</a:t>
            </a:r>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16187" y="1667339"/>
            <a:ext cx="7313613" cy="4275797"/>
          </a:xfrm>
          <a:prstGeom prst="rect">
            <a:avLst/>
          </a:prstGeom>
          <a:noFill/>
        </p:spPr>
      </p:pic>
    </p:spTree>
    <p:extLst>
      <p:ext uri="{BB962C8B-B14F-4D97-AF65-F5344CB8AC3E}">
        <p14:creationId xmlns:p14="http://schemas.microsoft.com/office/powerpoint/2010/main" val="1332073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24600" y="3592512"/>
            <a:ext cx="4935903" cy="2833688"/>
          </a:xfrm>
          <a:prstGeom prst="rect">
            <a:avLst/>
          </a:prstGeom>
          <a:noFill/>
          <a:extLst>
            <a:ext uri="{909E8E84-426E-40dd-AFC4-6F175D3DCCD1}">
              <a14:hiddenFill xmlns="" xmlns:a14="http://schemas.microsoft.com/office/drawing/2010/main">
                <a:solidFill>
                  <a:srgbClr val="FFFFFF"/>
                </a:solidFill>
              </a14:hiddenFill>
            </a:ext>
          </a:extLst>
        </p:spPr>
      </p:pic>
      <p:sp>
        <p:nvSpPr>
          <p:cNvPr id="27651" name="Rectangle 2"/>
          <p:cNvSpPr>
            <a:spLocks noGrp="1" noChangeArrowheads="1"/>
          </p:cNvSpPr>
          <p:nvPr>
            <p:ph type="title"/>
          </p:nvPr>
        </p:nvSpPr>
        <p:spPr/>
        <p:txBody>
          <a:bodyPr/>
          <a:lstStyle/>
          <a:p>
            <a:r>
              <a:rPr lang="en-US" dirty="0" smtClean="0"/>
              <a:t>Review: Money</a:t>
            </a:r>
          </a:p>
        </p:txBody>
      </p:sp>
      <p:sp>
        <p:nvSpPr>
          <p:cNvPr id="16387" name="Rectangle 3"/>
          <p:cNvSpPr>
            <a:spLocks noGrp="1" noChangeArrowheads="1"/>
          </p:cNvSpPr>
          <p:nvPr>
            <p:ph idx="1"/>
          </p:nvPr>
        </p:nvSpPr>
        <p:spPr>
          <a:xfrm>
            <a:off x="457200" y="1295400"/>
            <a:ext cx="8001000" cy="4953000"/>
          </a:xfrm>
        </p:spPr>
        <p:txBody>
          <a:bodyPr/>
          <a:lstStyle/>
          <a:p>
            <a:pPr>
              <a:defRPr/>
            </a:pPr>
            <a:r>
              <a:rPr lang="en-US" sz="2000" dirty="0" smtClean="0"/>
              <a:t>Money </a:t>
            </a:r>
            <a:r>
              <a:rPr lang="en-US" sz="2000" u="sng" dirty="0" smtClean="0"/>
              <a:t>does </a:t>
            </a:r>
            <a:r>
              <a:rPr lang="en-US" sz="2000" u="sng" dirty="0" smtClean="0">
                <a:solidFill>
                  <a:schemeClr val="accent6"/>
                </a:solidFill>
              </a:rPr>
              <a:t>not</a:t>
            </a:r>
            <a:r>
              <a:rPr lang="en-US" sz="2000" dirty="0" smtClean="0">
                <a:solidFill>
                  <a:srgbClr val="CC0000"/>
                </a:solidFill>
              </a:rPr>
              <a:t> </a:t>
            </a:r>
            <a:r>
              <a:rPr lang="en-US" sz="2000" dirty="0" smtClean="0"/>
              <a:t>behave as a utility function, but we can talk about the utility of having money (or being in debt)</a:t>
            </a:r>
          </a:p>
          <a:p>
            <a:pPr>
              <a:defRPr/>
            </a:pPr>
            <a:r>
              <a:rPr lang="en-US" sz="2000" dirty="0" smtClean="0"/>
              <a:t>Given a lottery L = [p, $X; (1-p), $Y]</a:t>
            </a:r>
            <a:endParaRPr lang="en-US" sz="2000" dirty="0" smtClean="0">
              <a:solidFill>
                <a:schemeClr val="tx1"/>
              </a:solidFill>
            </a:endParaRPr>
          </a:p>
          <a:p>
            <a:pPr lvl="1">
              <a:defRPr/>
            </a:pPr>
            <a:r>
              <a:rPr lang="en-US" sz="2000" dirty="0" smtClean="0"/>
              <a:t>The </a:t>
            </a:r>
            <a:r>
              <a:rPr lang="en-US" sz="2000" dirty="0" smtClean="0">
                <a:solidFill>
                  <a:srgbClr val="CC0000"/>
                </a:solidFill>
              </a:rPr>
              <a:t>expected monetary value </a:t>
            </a:r>
            <a:r>
              <a:rPr lang="en-US" sz="2000" dirty="0" smtClean="0"/>
              <a:t>EMV(L) is p*X + (1-p)*Y</a:t>
            </a:r>
          </a:p>
          <a:p>
            <a:pPr lvl="1">
              <a:defRPr/>
            </a:pPr>
            <a:r>
              <a:rPr lang="en-US" sz="2000" dirty="0" smtClean="0"/>
              <a:t>The </a:t>
            </a:r>
            <a:r>
              <a:rPr lang="en-US" sz="2000" dirty="0" smtClean="0">
                <a:solidFill>
                  <a:srgbClr val="0070C0"/>
                </a:solidFill>
              </a:rPr>
              <a:t>utility of the lottery </a:t>
            </a:r>
            <a:r>
              <a:rPr lang="en-US" sz="2000" dirty="0" smtClean="0"/>
              <a:t>is U(L) = p*U($X) + (1-p)*U($Y)</a:t>
            </a:r>
          </a:p>
          <a:p>
            <a:pPr lvl="1">
              <a:defRPr/>
            </a:pPr>
            <a:r>
              <a:rPr lang="en-US" sz="2000" dirty="0" smtClean="0"/>
              <a:t>Typically, people express their utilities as: </a:t>
            </a:r>
            <a:r>
              <a:rPr lang="en-US" sz="2000" dirty="0" smtClean="0">
                <a:solidFill>
                  <a:srgbClr val="00B0F0"/>
                </a:solidFill>
              </a:rPr>
              <a:t>U(L)</a:t>
            </a:r>
            <a:r>
              <a:rPr lang="en-US" sz="2000" dirty="0" smtClean="0"/>
              <a:t> &lt; </a:t>
            </a:r>
            <a:r>
              <a:rPr lang="en-US" sz="2000" dirty="0" smtClean="0">
                <a:solidFill>
                  <a:srgbClr val="C00000"/>
                </a:solidFill>
              </a:rPr>
              <a:t>U( EMV(L) )</a:t>
            </a:r>
          </a:p>
          <a:p>
            <a:pPr lvl="1">
              <a:defRPr/>
            </a:pPr>
            <a:r>
              <a:rPr lang="en-US" sz="2000" dirty="0" smtClean="0"/>
              <a:t>In this sense, people are </a:t>
            </a:r>
            <a:r>
              <a:rPr lang="en-US" sz="2000" dirty="0" smtClean="0">
                <a:solidFill>
                  <a:srgbClr val="CC0000"/>
                </a:solidFill>
              </a:rPr>
              <a:t>risk-averse.  </a:t>
            </a:r>
            <a:br>
              <a:rPr lang="en-US" sz="2000" dirty="0" smtClean="0">
                <a:solidFill>
                  <a:srgbClr val="CC0000"/>
                </a:solidFill>
              </a:rPr>
            </a:br>
            <a:r>
              <a:rPr lang="en-US" sz="2000" dirty="0" smtClean="0">
                <a:solidFill>
                  <a:srgbClr val="DEBDFF"/>
                </a:solidFill>
              </a:rPr>
              <a:t>They would rather have a smaller amount of money </a:t>
            </a:r>
            <a:br>
              <a:rPr lang="en-US" sz="2000" dirty="0" smtClean="0">
                <a:solidFill>
                  <a:srgbClr val="DEBDFF"/>
                </a:solidFill>
              </a:rPr>
            </a:br>
            <a:r>
              <a:rPr lang="en-US" sz="2000" dirty="0" smtClean="0">
                <a:solidFill>
                  <a:srgbClr val="DEBDFF"/>
                </a:solidFill>
              </a:rPr>
              <a:t>than the gamble on the chance of having more.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Optimal Quantities</a:t>
            </a:r>
            <a:endParaRPr lang="en-US"/>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smtClean="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rPr>
              <a:t>V</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err="1" smtClean="0">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smtClean="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rPr>
              <a:t>Q</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a:t>
            </a:r>
            <a:r>
              <a:rPr kumimoji="0" lang="en-US" sz="2800" b="0" i="0" u="none" strike="noStrike" kern="0" cap="none" spc="0" normalizeH="0" baseline="0" noProof="0" err="1" smtClean="0">
                <a:ln>
                  <a:noFill/>
                </a:ln>
                <a:effectLst/>
                <a:uLnTx/>
                <a:uFillTx/>
                <a:latin typeface="Calibri" pitchFamily="34" charset="0"/>
              </a:rPr>
              <a:t>s,a</a:t>
            </a:r>
            <a:r>
              <a:rPr kumimoji="0" lang="en-US" sz="2800" b="0" i="0" u="none" strike="noStrike" kern="0" cap="none" spc="0" normalizeH="0" baseline="0" noProof="0" smtClean="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smtClean="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smtClean="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smtClean="0">
                <a:ln>
                  <a:noFill/>
                </a:ln>
                <a:effectLst/>
                <a:uLnTx/>
                <a:uFillTx/>
                <a:latin typeface="Calibri" pitchFamily="34" charset="0"/>
                <a:sym typeface="Symbol" pitchFamily="18" charset="2"/>
              </a:rPr>
              <a:t></a:t>
            </a:r>
            <a:r>
              <a:rPr kumimoji="0" lang="en-US" sz="2800" b="0" i="0" u="none" strike="noStrike" kern="0" cap="none" spc="0" normalizeH="0" baseline="30000" noProof="0" smtClean="0">
                <a:ln>
                  <a:noFill/>
                </a:ln>
                <a:effectLst/>
                <a:uLnTx/>
                <a:uFillTx/>
                <a:latin typeface="Calibri" pitchFamily="34" charset="0"/>
                <a:sym typeface="Symbol" pitchFamily="18" charset="2"/>
              </a:rPr>
              <a:t>*</a:t>
            </a:r>
            <a:r>
              <a:rPr kumimoji="0" lang="en-US" sz="2800" b="0" i="0" u="none" strike="noStrike" kern="0" cap="none" spc="0" normalizeH="0" baseline="0" noProof="0" smtClean="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Calibri"/>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Calibri"/>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Calibri"/>
                <a:cs typeface="Calibri"/>
              </a:rPr>
              <a:t>(s,a,s’) is a </a:t>
            </a:r>
            <a:br>
              <a:rPr lang="en-US" sz="2000">
                <a:solidFill>
                  <a:srgbClr val="C00000"/>
                </a:solidFill>
                <a:latin typeface="Calibri"/>
                <a:cs typeface="Calibri"/>
              </a:rPr>
            </a:br>
            <a:r>
              <a:rPr lang="en-US" sz="2000" i="1">
                <a:solidFill>
                  <a:srgbClr val="C00000"/>
                </a:solidFill>
                <a:latin typeface="Calibri"/>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Calibri"/>
                <a:cs typeface="Calibri"/>
              </a:rPr>
              <a:t>s is a </a:t>
            </a:r>
            <a:r>
              <a:rPr lang="en-US" sz="2000" i="1">
                <a:solidFill>
                  <a:srgbClr val="0000FF"/>
                </a:solidFill>
                <a:latin typeface="Calibri"/>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a:solidFill>
                  <a:srgbClr val="008000"/>
                </a:solidFill>
                <a:latin typeface="Calibri"/>
                <a:cs typeface="Calibri"/>
              </a:rPr>
              <a:t>(s, a) is a </a:t>
            </a:r>
            <a:r>
              <a:rPr lang="en-US" sz="2000" i="1">
                <a:solidFill>
                  <a:srgbClr val="008000"/>
                </a:solidFill>
                <a:latin typeface="Calibri"/>
                <a:cs typeface="Calibri"/>
              </a:rPr>
              <a:t>q-state</a:t>
            </a:r>
          </a:p>
        </p:txBody>
      </p:sp>
    </p:spTree>
    <p:extLst>
      <p:ext uri="{BB962C8B-B14F-4D97-AF65-F5344CB8AC3E}">
        <p14:creationId xmlns:p14="http://schemas.microsoft.com/office/powerpoint/2010/main" val="11373998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Gridworld</a:t>
            </a:r>
            <a:r>
              <a:rPr lang="en-US" dirty="0" smtClean="0"/>
              <a:t> Values V*</a:t>
            </a:r>
            <a:endParaRPr lang="en-US" dirty="0"/>
          </a:p>
        </p:txBody>
      </p:sp>
      <p:pic>
        <p:nvPicPr>
          <p:cNvPr id="3" name="Picture 2" descr="Screen Shot 2014-08-11 at 12.15.5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735" y="1083733"/>
            <a:ext cx="6286531" cy="5791200"/>
          </a:xfrm>
          <a:prstGeom prst="rect">
            <a:avLst/>
          </a:prstGeom>
        </p:spPr>
      </p:pic>
    </p:spTree>
    <p:extLst>
      <p:ext uri="{BB962C8B-B14F-4D97-AF65-F5344CB8AC3E}">
        <p14:creationId xmlns:p14="http://schemas.microsoft.com/office/powerpoint/2010/main" val="11907546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Gridworld</a:t>
            </a:r>
            <a:r>
              <a:rPr lang="en-US" dirty="0" smtClean="0"/>
              <a:t>: Q*</a:t>
            </a:r>
            <a:endParaRPr lang="en-US" dirty="0"/>
          </a:p>
        </p:txBody>
      </p:sp>
      <p:pic>
        <p:nvPicPr>
          <p:cNvPr id="3" name="Picture 2" descr="Screen Shot 2014-08-11 at 12.16.0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3424" y="1143000"/>
            <a:ext cx="6245153" cy="5740401"/>
          </a:xfrm>
          <a:prstGeom prst="rect">
            <a:avLst/>
          </a:prstGeom>
        </p:spPr>
      </p:pic>
    </p:spTree>
    <p:extLst>
      <p:ext uri="{BB962C8B-B14F-4D97-AF65-F5344CB8AC3E}">
        <p14:creationId xmlns:p14="http://schemas.microsoft.com/office/powerpoint/2010/main" val="13279558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Values of States</a:t>
            </a:r>
            <a:endParaRPr lang="en-US"/>
          </a:p>
        </p:txBody>
      </p:sp>
      <p:sp>
        <p:nvSpPr>
          <p:cNvPr id="3" name="Content Placeholder 2"/>
          <p:cNvSpPr>
            <a:spLocks noGrp="1"/>
          </p:cNvSpPr>
          <p:nvPr>
            <p:ph idx="1"/>
          </p:nvPr>
        </p:nvSpPr>
        <p:spPr/>
        <p:txBody>
          <a:bodyPr/>
          <a:lstStyle/>
          <a:p>
            <a:r>
              <a:rPr lang="en-US" sz="2800" smtClean="0"/>
              <a:t>Fundamental operation: compute the (</a:t>
            </a:r>
            <a:r>
              <a:rPr lang="en-US" sz="2800" err="1" smtClean="0"/>
              <a:t>expectimax</a:t>
            </a:r>
            <a:r>
              <a:rPr lang="en-US" sz="2800" smtClean="0"/>
              <a:t>) value of a state</a:t>
            </a:r>
          </a:p>
          <a:p>
            <a:pPr lvl="1"/>
            <a:r>
              <a:rPr lang="en-US" sz="2400" smtClean="0"/>
              <a:t>Expected utility under optimal action</a:t>
            </a:r>
          </a:p>
          <a:p>
            <a:pPr lvl="1"/>
            <a:r>
              <a:rPr lang="en-US" sz="2400" smtClean="0"/>
              <a:t>Average sum of (discounted) rewards</a:t>
            </a:r>
          </a:p>
          <a:p>
            <a:pPr lvl="1"/>
            <a:r>
              <a:rPr lang="en-US" sz="2400" smtClean="0"/>
              <a:t>This is just what </a:t>
            </a:r>
            <a:r>
              <a:rPr lang="en-US" sz="2400" err="1" smtClean="0"/>
              <a:t>expectimax</a:t>
            </a:r>
            <a:r>
              <a:rPr lang="en-US" sz="2400" smtClean="0"/>
              <a:t> computed!</a:t>
            </a:r>
          </a:p>
          <a:p>
            <a:pPr lvl="1"/>
            <a:endParaRPr lang="en-US" sz="2400" smtClean="0"/>
          </a:p>
          <a:p>
            <a:r>
              <a:rPr lang="en-US" sz="2800" smtClean="0"/>
              <a:t>Recursive definition of value:</a:t>
            </a:r>
            <a:endParaRPr lang="en-US" sz="2800"/>
          </a:p>
        </p:txBody>
      </p:sp>
      <p:pic>
        <p:nvPicPr>
          <p:cNvPr id="52" name="Picture 51" descr="txp_fig"/>
          <p:cNvPicPr>
            <a:picLocks noChangeAspect="1"/>
          </p:cNvPicPr>
          <p:nvPr>
            <p:custDataLst>
              <p:tags r:id="rId1"/>
            </p:custDataLst>
          </p:nvPr>
        </p:nvPicPr>
        <p:blipFill>
          <a:blip r:embed="rId6" cstate="print"/>
          <a:stretch>
            <a:fillRect/>
          </a:stretch>
        </p:blipFill>
        <p:spPr bwMode="auto">
          <a:xfrm>
            <a:off x="1370835" y="4343400"/>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7" cstate="print"/>
          <a:stretch>
            <a:fillRect/>
          </a:stretch>
        </p:blipFill>
        <p:spPr bwMode="auto">
          <a:xfrm>
            <a:off x="1371443" y="5727700"/>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8" cstate="print"/>
          <a:stretch>
            <a:fillRect/>
          </a:stretch>
        </p:blipFill>
        <p:spPr bwMode="auto">
          <a:xfrm>
            <a:off x="1378073" y="4986337"/>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t>s,a,s</a:t>
              </a:r>
              <a:r>
                <a:rPr lang="ja-JP" altLang="en-US" sz="2400"/>
                <a:t>’</a:t>
              </a:r>
              <a:endParaRPr lang="en-US" sz="240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rPr>
                <a:t>s</a:t>
              </a:r>
              <a:r>
                <a:rPr lang="ja-JP" altLang="en-US" sz="2400">
                  <a:solidFill>
                    <a:srgbClr val="0000FF"/>
                  </a:solidFill>
                </a:rPr>
                <a:t>’</a:t>
              </a:r>
              <a:endParaRPr lang="en-US" sz="2400">
                <a:solidFill>
                  <a:srgbClr val="0000FF"/>
                </a:solidFill>
              </a:endParaRPr>
            </a:p>
          </p:txBody>
        </p:sp>
      </p:grpSp>
    </p:spTree>
    <p:extLst>
      <p:ext uri="{BB962C8B-B14F-4D97-AF65-F5344CB8AC3E}">
        <p14:creationId xmlns:p14="http://schemas.microsoft.com/office/powerpoint/2010/main" val="182393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7697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45" name="Picture 44"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6503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sp>
        <p:nvSpPr>
          <p:cNvPr id="358" name="Content Placeholder 357"/>
          <p:cNvSpPr>
            <a:spLocks noGrp="1"/>
          </p:cNvSpPr>
          <p:nvPr>
            <p:ph idx="1"/>
          </p:nvPr>
        </p:nvSpPr>
        <p:spPr>
          <a:xfrm>
            <a:off x="304800" y="1397001"/>
            <a:ext cx="4470400" cy="4729164"/>
          </a:xfrm>
        </p:spPr>
        <p:txBody>
          <a:bodyPr/>
          <a:lstStyle/>
          <a:p>
            <a:r>
              <a:rPr lang="en-US" sz="2400" smtClean="0"/>
              <a:t>We’re doing way too much work with </a:t>
            </a:r>
            <a:r>
              <a:rPr lang="en-US" sz="2400" err="1" smtClean="0"/>
              <a:t>expectimax</a:t>
            </a:r>
            <a:r>
              <a:rPr lang="en-US" sz="2400" smtClean="0"/>
              <a:t>!</a:t>
            </a:r>
          </a:p>
          <a:p>
            <a:pPr lvl="1"/>
            <a:endParaRPr lang="en-US" sz="2000" smtClean="0"/>
          </a:p>
          <a:p>
            <a:r>
              <a:rPr lang="en-US" sz="2400" smtClean="0"/>
              <a:t>Problem: States are repeated </a:t>
            </a:r>
          </a:p>
          <a:p>
            <a:pPr lvl="1"/>
            <a:r>
              <a:rPr lang="en-US" sz="2000" smtClean="0"/>
              <a:t>Idea: Only compute needed quantities once</a:t>
            </a:r>
          </a:p>
          <a:p>
            <a:pPr lvl="1"/>
            <a:endParaRPr lang="en-US" sz="2000" smtClean="0"/>
          </a:p>
          <a:p>
            <a:r>
              <a:rPr lang="en-US" sz="2400" smtClean="0"/>
              <a:t>Problem: Tree goes on forever</a:t>
            </a:r>
          </a:p>
          <a:p>
            <a:pPr lvl="1"/>
            <a:r>
              <a:rPr lang="en-US" sz="2000" smtClean="0"/>
              <a:t>Idea: Do a depth-limited computation, but with increasing depths until change is small</a:t>
            </a:r>
          </a:p>
          <a:p>
            <a:pPr lvl="1"/>
            <a:r>
              <a:rPr lang="en-US" sz="2000" smtClean="0"/>
              <a:t>Note: deep parts of the tree eventually don’t matter if </a:t>
            </a:r>
            <a:r>
              <a:rPr lang="el-GR" sz="2000" smtClean="0">
                <a:latin typeface="Times New Roman" pitchFamily="18" charset="0"/>
                <a:cs typeface="Times New Roman" pitchFamily="18" charset="0"/>
              </a:rPr>
              <a:t>γ</a:t>
            </a:r>
            <a:r>
              <a:rPr lang="en-US" sz="2000" smtClean="0"/>
              <a:t> &lt; 1</a:t>
            </a:r>
            <a:endParaRPr lang="en-US" sz="2000"/>
          </a:p>
        </p:txBody>
      </p:sp>
      <p:pic>
        <p:nvPicPr>
          <p:cNvPr id="41" name="Picture 40"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514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Time-Limited Values</a:t>
            </a:r>
            <a:endParaRPr lang="en-US"/>
          </a:p>
        </p:txBody>
      </p:sp>
      <p:sp>
        <p:nvSpPr>
          <p:cNvPr id="3" name="Content Placeholder 2"/>
          <p:cNvSpPr>
            <a:spLocks noGrp="1"/>
          </p:cNvSpPr>
          <p:nvPr>
            <p:ph idx="1"/>
          </p:nvPr>
        </p:nvSpPr>
        <p:spPr>
          <a:xfrm>
            <a:off x="406400" y="1397001"/>
            <a:ext cx="7823200" cy="4729164"/>
          </a:xfrm>
        </p:spPr>
        <p:txBody>
          <a:bodyPr/>
          <a:lstStyle/>
          <a:p>
            <a:r>
              <a:rPr lang="en-US" sz="2400" smtClean="0"/>
              <a:t>Key idea: time-limited values</a:t>
            </a:r>
          </a:p>
          <a:p>
            <a:pPr lvl="4"/>
            <a:endParaRPr lang="en-US" sz="1200" smtClean="0"/>
          </a:p>
          <a:p>
            <a:r>
              <a:rPr lang="en-US" sz="2400" smtClean="0"/>
              <a:t>Define </a:t>
            </a:r>
            <a:r>
              <a:rPr lang="en-US" sz="2400" err="1" smtClean="0"/>
              <a:t>V</a:t>
            </a:r>
            <a:r>
              <a:rPr lang="en-US" sz="2400" baseline="-25000" err="1" smtClean="0"/>
              <a:t>k</a:t>
            </a:r>
            <a:r>
              <a:rPr lang="en-US" sz="2400" smtClean="0"/>
              <a:t>(s) to be the optimal value of s if the game ends in k more time steps</a:t>
            </a:r>
          </a:p>
          <a:p>
            <a:pPr lvl="1"/>
            <a:r>
              <a:rPr lang="en-US" sz="2000" smtClean="0"/>
              <a:t>Equivalently, it’s what a depth-k </a:t>
            </a:r>
            <a:r>
              <a:rPr lang="en-US" sz="2000" err="1" smtClean="0"/>
              <a:t>expectimax</a:t>
            </a:r>
            <a:r>
              <a:rPr lang="en-US" sz="2000" smtClean="0"/>
              <a:t> would give from s</a:t>
            </a:r>
          </a:p>
          <a:p>
            <a:endParaRPr lang="en-US" sz="2400" smtClean="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144350" y="3962400"/>
            <a:ext cx="367414" cy="241575"/>
          </a:xfrm>
          <a:prstGeom prst="rect">
            <a:avLst/>
          </a:prstGeom>
          <a:noFill/>
        </p:spPr>
      </p:pic>
    </p:spTree>
    <p:extLst>
      <p:ext uri="{BB962C8B-B14F-4D97-AF65-F5344CB8AC3E}">
        <p14:creationId xmlns:p14="http://schemas.microsoft.com/office/powerpoint/2010/main" val="39223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Computing Time-Limited Values</a:t>
            </a:r>
            <a:endParaRPr lang="en-US"/>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2" cstate="print"/>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2"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2" cstate="print"/>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6" cstate="print"/>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6"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6" cstate="print"/>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7" cstate="print"/>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7"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7" cstate="print"/>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8" cstate="print"/>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8"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8" cstate="print"/>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9" cstate="print"/>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30" cstate="print">
            <a:extLst>
              <a:ext uri="{28A0092B-C50C-407E-A947-70E740481C1C}">
                <a14:useLocalDpi xmlns:a14="http://schemas.microsoft.com/office/drawing/2010/main" val="0"/>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9"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9" cstate="print"/>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447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 Iteration</a:t>
            </a:r>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extLst>
      <p:ext uri="{BB962C8B-B14F-4D97-AF65-F5344CB8AC3E}">
        <p14:creationId xmlns:p14="http://schemas.microsoft.com/office/powerpoint/2010/main" val="16484181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60307" y="1589883"/>
            <a:ext cx="5835256" cy="3492500"/>
          </a:xfrm>
          <a:prstGeom prst="rect">
            <a:avLst/>
          </a:prstGeom>
          <a:noFill/>
          <a:extLst>
            <a:ext uri="{909E8E84-426E-40dd-AFC4-6F175D3DCCD1}">
              <a14:hiddenFill xmlns="" xmlns:a14="http://schemas.microsoft.com/office/drawing/2010/main">
                <a:solidFill>
                  <a:srgbClr val="FFFFFF"/>
                </a:solidFill>
              </a14:hiddenFill>
            </a:ext>
          </a:extLst>
        </p:spPr>
      </p:pic>
      <p:sp>
        <p:nvSpPr>
          <p:cNvPr id="28674" name="Rectangle 2"/>
          <p:cNvSpPr>
            <a:spLocks noGrp="1" noChangeArrowheads="1"/>
          </p:cNvSpPr>
          <p:nvPr>
            <p:ph type="title"/>
          </p:nvPr>
        </p:nvSpPr>
        <p:spPr/>
        <p:txBody>
          <a:bodyPr/>
          <a:lstStyle/>
          <a:p>
            <a:r>
              <a:rPr lang="en-US" smtClean="0"/>
              <a:t>Example: Insurance</a:t>
            </a:r>
          </a:p>
        </p:txBody>
      </p:sp>
      <p:sp>
        <p:nvSpPr>
          <p:cNvPr id="1161219" name="Rectangle 3"/>
          <p:cNvSpPr>
            <a:spLocks noGrp="1" noChangeArrowheads="1"/>
          </p:cNvSpPr>
          <p:nvPr>
            <p:ph idx="1"/>
          </p:nvPr>
        </p:nvSpPr>
        <p:spPr>
          <a:xfrm>
            <a:off x="406400" y="1397000"/>
            <a:ext cx="5842000" cy="4927599"/>
          </a:xfrm>
        </p:spPr>
        <p:txBody>
          <a:bodyPr/>
          <a:lstStyle/>
          <a:p>
            <a:r>
              <a:rPr lang="en-US" sz="2400" dirty="0" smtClean="0"/>
              <a:t>Consider the lottery </a:t>
            </a:r>
            <a:r>
              <a:rPr lang="en-US" sz="2400" dirty="0" smtClean="0">
                <a:solidFill>
                  <a:srgbClr val="CC0000"/>
                </a:solidFill>
              </a:rPr>
              <a:t>[0.5, $1000;  0.5, $0]</a:t>
            </a:r>
            <a:endParaRPr lang="en-US" sz="2400" dirty="0" smtClean="0"/>
          </a:p>
          <a:p>
            <a:pPr lvl="1"/>
            <a:r>
              <a:rPr lang="en-US" sz="2000" dirty="0" smtClean="0"/>
              <a:t>What is its </a:t>
            </a:r>
            <a:r>
              <a:rPr lang="en-US" sz="2000" dirty="0" smtClean="0">
                <a:solidFill>
                  <a:srgbClr val="CC0000"/>
                </a:solidFill>
              </a:rPr>
              <a:t>expected monetary value</a:t>
            </a:r>
            <a:r>
              <a:rPr lang="en-US" sz="2000" dirty="0" smtClean="0"/>
              <a:t>?  ($500)</a:t>
            </a:r>
          </a:p>
          <a:p>
            <a:pPr lvl="1"/>
            <a:r>
              <a:rPr lang="en-US" sz="2000" dirty="0" smtClean="0"/>
              <a:t>What is its </a:t>
            </a:r>
            <a:r>
              <a:rPr lang="en-US" sz="2000" dirty="0" smtClean="0">
                <a:solidFill>
                  <a:srgbClr val="CC0000"/>
                </a:solidFill>
              </a:rPr>
              <a:t>certainty equivalent</a:t>
            </a:r>
            <a:r>
              <a:rPr lang="en-US" sz="2000" dirty="0" smtClean="0"/>
              <a:t>?</a:t>
            </a:r>
          </a:p>
          <a:p>
            <a:pPr lvl="2"/>
            <a:r>
              <a:rPr lang="en-US" sz="1800" dirty="0" smtClean="0"/>
              <a:t>Monetary value acceptable in lieu of lottery</a:t>
            </a:r>
          </a:p>
          <a:p>
            <a:pPr lvl="2"/>
            <a:r>
              <a:rPr lang="en-US" sz="1800" dirty="0" smtClean="0"/>
              <a:t>$400 for most people</a:t>
            </a:r>
          </a:p>
          <a:p>
            <a:pPr lvl="1"/>
            <a:r>
              <a:rPr lang="en-US" sz="2000" dirty="0" smtClean="0"/>
              <a:t>Difference of $100 is the </a:t>
            </a:r>
            <a:r>
              <a:rPr lang="en-US" sz="2000" dirty="0" smtClean="0">
                <a:solidFill>
                  <a:srgbClr val="CC0000"/>
                </a:solidFill>
              </a:rPr>
              <a:t>insurance premium</a:t>
            </a:r>
          </a:p>
          <a:p>
            <a:pPr lvl="2"/>
            <a:r>
              <a:rPr lang="en-US" sz="1800" dirty="0" smtClean="0"/>
              <a:t>There’s an insurance industry because people will pay to reduce their risk</a:t>
            </a:r>
          </a:p>
          <a:p>
            <a:pPr lvl="2"/>
            <a:r>
              <a:rPr lang="en-US" sz="1800" dirty="0" smtClean="0"/>
              <a:t>If everyone were risk-neutral, no insurance needed!</a:t>
            </a:r>
          </a:p>
          <a:p>
            <a:pPr lvl="1"/>
            <a:r>
              <a:rPr lang="en-US" sz="2000" dirty="0" smtClean="0"/>
              <a:t>It’s win-win: you’d rather have the $400 and the insurance company would rather have the lottery (their utility curve is linear and they have many lotteries)</a:t>
            </a:r>
          </a:p>
          <a:p>
            <a:endParaRPr lang="en-US" sz="2400"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1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1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12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12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121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121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121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1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smtClean="0">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smtClean="0">
                <a:ea typeface="ＭＳ Ｐゴシック" pitchFamily="34" charset="-128"/>
              </a:rPr>
              <a:t>Start with V</a:t>
            </a:r>
            <a:r>
              <a:rPr lang="en-US" sz="2400" baseline="-25000" smtClean="0">
                <a:ea typeface="ＭＳ Ｐゴシック" pitchFamily="34" charset="-128"/>
              </a:rPr>
              <a:t>0</a:t>
            </a:r>
            <a:r>
              <a:rPr lang="en-US" sz="2400" smtClean="0">
                <a:ea typeface="ＭＳ Ｐゴシック" pitchFamily="34" charset="-128"/>
              </a:rPr>
              <a:t>(s) = 0: no time steps left means an expected reward sum of zero</a:t>
            </a:r>
          </a:p>
          <a:p>
            <a:pPr lvl="2">
              <a:lnSpc>
                <a:spcPct val="80000"/>
              </a:lnSpc>
            </a:pPr>
            <a:endParaRPr lang="en-US" sz="1600" smtClean="0">
              <a:ea typeface="ＭＳ Ｐゴシック" pitchFamily="34" charset="-128"/>
            </a:endParaRPr>
          </a:p>
          <a:p>
            <a:pPr>
              <a:lnSpc>
                <a:spcPct val="80000"/>
              </a:lnSpc>
            </a:pPr>
            <a:r>
              <a:rPr lang="en-US" sz="2400" smtClean="0">
                <a:ea typeface="ＭＳ Ｐゴシック" pitchFamily="34" charset="-128"/>
              </a:rPr>
              <a:t>Given vector of </a:t>
            </a:r>
            <a:r>
              <a:rPr lang="en-US" sz="2400" err="1" smtClean="0">
                <a:ea typeface="ＭＳ Ｐゴシック" pitchFamily="34" charset="-128"/>
              </a:rPr>
              <a:t>V</a:t>
            </a:r>
            <a:r>
              <a:rPr lang="en-US" sz="2400" baseline="-25000" err="1" smtClean="0">
                <a:ea typeface="ＭＳ Ｐゴシック" pitchFamily="34" charset="-128"/>
              </a:rPr>
              <a:t>k</a:t>
            </a:r>
            <a:r>
              <a:rPr lang="en-US" sz="2400" smtClean="0">
                <a:ea typeface="ＭＳ Ｐゴシック" pitchFamily="34" charset="-128"/>
              </a:rPr>
              <a:t>(s) values, do one ply of </a:t>
            </a:r>
            <a:r>
              <a:rPr lang="en-US" sz="2400" err="1" smtClean="0">
                <a:ea typeface="ＭＳ Ｐゴシック" pitchFamily="34" charset="-128"/>
              </a:rPr>
              <a:t>expectimax</a:t>
            </a:r>
            <a:r>
              <a:rPr lang="en-US" sz="2400" smtClean="0">
                <a:ea typeface="ＭＳ Ｐゴシック" pitchFamily="34" charset="-128"/>
              </a:rPr>
              <a:t> from each state: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Repeat until convergence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Complexity of each iteration: O(S</a:t>
            </a:r>
            <a:r>
              <a:rPr lang="en-US" sz="2400" baseline="30000" smtClean="0">
                <a:ea typeface="ＭＳ Ｐゴシック" pitchFamily="34" charset="-128"/>
              </a:rPr>
              <a:t>2</a:t>
            </a:r>
            <a:r>
              <a:rPr lang="en-US" sz="2400" smtClean="0">
                <a:ea typeface="ＭＳ Ｐゴシック" pitchFamily="34" charset="-128"/>
              </a:rPr>
              <a:t>A)</a:t>
            </a: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Theorem: will converge to unique optimal values</a:t>
            </a:r>
          </a:p>
          <a:p>
            <a:pPr lvl="1">
              <a:lnSpc>
                <a:spcPct val="80000"/>
              </a:lnSpc>
            </a:pPr>
            <a:r>
              <a:rPr lang="en-US" sz="2000" smtClean="0">
                <a:ea typeface="ＭＳ Ｐゴシック" pitchFamily="34" charset="-128"/>
              </a:rPr>
              <a:t>Basic idea: approximations get refined towards optimal values</a:t>
            </a:r>
          </a:p>
          <a:p>
            <a:pPr lvl="1">
              <a:lnSpc>
                <a:spcPct val="80000"/>
              </a:lnSpc>
            </a:pPr>
            <a:r>
              <a:rPr lang="en-US" sz="2000" smtClean="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smtClean="0">
                  <a:solidFill>
                    <a:srgbClr val="0000FF"/>
                  </a:solidFill>
                  <a:latin typeface="Calibri"/>
                  <a:cs typeface="Calibri"/>
                </a:rPr>
                <a:t>V</a:t>
              </a:r>
              <a:r>
                <a:rPr lang="en-US" baseline="-25000" smtClean="0">
                  <a:solidFill>
                    <a:srgbClr val="0000FF"/>
                  </a:solidFill>
                  <a:latin typeface="Calibri"/>
                  <a:cs typeface="Calibri"/>
                </a:rPr>
                <a:t>k+1</a:t>
              </a:r>
              <a:r>
                <a:rPr lang="en-US" smtClean="0">
                  <a:solidFill>
                    <a:srgbClr val="0000FF"/>
                  </a:solidFill>
                  <a:latin typeface="Calibri"/>
                  <a:cs typeface="Calibri"/>
                </a:rPr>
                <a:t>(s)</a:t>
              </a:r>
              <a:endParaRPr lang="en-US">
                <a:solidFill>
                  <a:srgbClr val="0000FF"/>
                </a:solidFill>
                <a:latin typeface="Calibri"/>
                <a:cs typeface="Calibri"/>
              </a:endParaRP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smtClean="0">
                  <a:solidFill>
                    <a:srgbClr val="0000FF"/>
                  </a:solidFill>
                  <a:latin typeface="Calibri"/>
                  <a:cs typeface="Calibri"/>
                </a:rPr>
                <a:t>V</a:t>
              </a:r>
              <a:r>
                <a:rPr lang="en-US" baseline="-25000" err="1" smtClean="0">
                  <a:solidFill>
                    <a:srgbClr val="0000FF"/>
                  </a:solidFill>
                  <a:latin typeface="Calibri"/>
                  <a:cs typeface="Calibri"/>
                </a:rPr>
                <a:t>k</a:t>
              </a:r>
              <a:r>
                <a:rPr lang="en-US" smtClean="0">
                  <a:solidFill>
                    <a:srgbClr val="0000FF"/>
                  </a:solidFill>
                  <a:latin typeface="Calibri"/>
                  <a:cs typeface="Calibri"/>
                </a:rPr>
                <a:t>(s’</a:t>
              </a:r>
              <a:r>
                <a:rPr lang="en-US" altLang="ja-JP" smtClean="0">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10977227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smtClean="0">
                <a:latin typeface="Calibri"/>
                <a:cs typeface="Calibri"/>
              </a:rPr>
              <a:t>Assume no discount!</a:t>
            </a:r>
            <a:endParaRPr lang="en-US" i="1">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17016372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smtClean="0">
                <a:latin typeface="Calibri"/>
                <a:cs typeface="Calibri"/>
              </a:rPr>
              <a:t>  0             0             0</a:t>
            </a:r>
            <a:endParaRPr lang="en-US" sz="2800">
              <a:latin typeface="Calibri"/>
              <a:cs typeface="Calibri"/>
            </a:endParaRP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smtClean="0">
                <a:latin typeface="Calibri"/>
                <a:cs typeface="Calibri"/>
              </a:rPr>
              <a:t>  2             1             0</a:t>
            </a:r>
            <a:endParaRPr lang="en-US" sz="2800">
              <a:latin typeface="Calibri"/>
              <a:cs typeface="Calibri"/>
            </a:endParaRP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smtClean="0">
                <a:latin typeface="Calibri"/>
                <a:cs typeface="Calibri"/>
              </a:rPr>
              <a:t>  3.5          2.5          0</a:t>
            </a:r>
            <a:endParaRPr lang="en-US" sz="2800">
              <a:latin typeface="Calibri"/>
              <a:cs typeface="Calibri"/>
            </a:endParaRP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smtClean="0">
                <a:latin typeface="Calibri"/>
                <a:cs typeface="Calibri"/>
              </a:rPr>
              <a:t>Assume no discount!</a:t>
            </a:r>
            <a:endParaRPr lang="en-US" i="1">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135853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Convergence*</a:t>
            </a:r>
            <a:endParaRPr lang="en-US">
              <a:latin typeface="Calibri"/>
              <a:cs typeface="Calibri"/>
            </a:endParaRPr>
          </a:p>
        </p:txBody>
      </p:sp>
      <p:sp>
        <p:nvSpPr>
          <p:cNvPr id="3" name="Content Placeholder 2"/>
          <p:cNvSpPr>
            <a:spLocks noGrp="1"/>
          </p:cNvSpPr>
          <p:nvPr>
            <p:ph idx="1"/>
          </p:nvPr>
        </p:nvSpPr>
        <p:spPr>
          <a:xfrm>
            <a:off x="406400" y="1397001"/>
            <a:ext cx="6375400" cy="4729164"/>
          </a:xfrm>
        </p:spPr>
        <p:txBody>
          <a:bodyPr/>
          <a:lstStyle/>
          <a:p>
            <a:r>
              <a:rPr lang="en-US" sz="2000" smtClean="0">
                <a:latin typeface="Calibri"/>
                <a:cs typeface="Calibri"/>
              </a:rPr>
              <a:t>How do we know the </a:t>
            </a:r>
            <a:r>
              <a:rPr lang="en-US" sz="2000" err="1" smtClean="0">
                <a:latin typeface="Calibri"/>
                <a:cs typeface="Calibri"/>
              </a:rPr>
              <a:t>V</a:t>
            </a:r>
            <a:r>
              <a:rPr lang="en-US" sz="2000" baseline="-25000" err="1" smtClean="0">
                <a:latin typeface="Calibri"/>
                <a:cs typeface="Calibri"/>
              </a:rPr>
              <a:t>k</a:t>
            </a:r>
            <a:r>
              <a:rPr lang="en-US" sz="2000" smtClean="0">
                <a:latin typeface="Calibri"/>
                <a:cs typeface="Calibri"/>
              </a:rPr>
              <a:t> vectors are going to converge?</a:t>
            </a:r>
          </a:p>
          <a:p>
            <a:pPr lvl="1"/>
            <a:endParaRPr lang="en-US" sz="1600" smtClean="0">
              <a:latin typeface="Calibri"/>
              <a:cs typeface="Calibri"/>
            </a:endParaRPr>
          </a:p>
          <a:p>
            <a:r>
              <a:rPr lang="en-US" sz="2000" smtClean="0">
                <a:latin typeface="Calibri"/>
                <a:cs typeface="Calibri"/>
              </a:rPr>
              <a:t>Case 1: If the tree has maximum depth M, then V</a:t>
            </a:r>
            <a:r>
              <a:rPr lang="en-US" sz="2000" baseline="-25000" smtClean="0">
                <a:latin typeface="Calibri"/>
                <a:cs typeface="Calibri"/>
              </a:rPr>
              <a:t>M</a:t>
            </a:r>
            <a:r>
              <a:rPr lang="en-US" sz="2000" smtClean="0">
                <a:latin typeface="Calibri"/>
                <a:cs typeface="Calibri"/>
              </a:rPr>
              <a:t> holds the actual </a:t>
            </a:r>
            <a:r>
              <a:rPr lang="en-US" sz="2000" err="1" smtClean="0">
                <a:latin typeface="Calibri"/>
                <a:cs typeface="Calibri"/>
              </a:rPr>
              <a:t>untruncated</a:t>
            </a:r>
            <a:r>
              <a:rPr lang="en-US" sz="2000" smtClean="0">
                <a:latin typeface="Calibri"/>
                <a:cs typeface="Calibri"/>
              </a:rPr>
              <a:t> values</a:t>
            </a:r>
          </a:p>
          <a:p>
            <a:pPr lvl="1"/>
            <a:endParaRPr lang="en-US" sz="1600" smtClean="0">
              <a:latin typeface="Calibri"/>
              <a:cs typeface="Calibri"/>
            </a:endParaRPr>
          </a:p>
          <a:p>
            <a:r>
              <a:rPr lang="en-US" sz="2000" smtClean="0">
                <a:latin typeface="Calibri"/>
                <a:cs typeface="Calibri"/>
              </a:rPr>
              <a:t>Case 2: If the discount is less than 1</a:t>
            </a:r>
          </a:p>
          <a:p>
            <a:pPr lvl="1"/>
            <a:r>
              <a:rPr lang="en-US" sz="1800" smtClean="0">
                <a:latin typeface="Calibri"/>
                <a:cs typeface="Calibri"/>
              </a:rPr>
              <a:t>Sketch: For any state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and V</a:t>
            </a:r>
            <a:r>
              <a:rPr lang="en-US" sz="1800" baseline="-25000" smtClean="0">
                <a:latin typeface="Calibri"/>
                <a:cs typeface="Calibri"/>
              </a:rPr>
              <a:t>k+1</a:t>
            </a:r>
            <a:r>
              <a:rPr lang="en-US" sz="1800" smtClean="0">
                <a:latin typeface="Calibri"/>
                <a:cs typeface="Calibri"/>
              </a:rPr>
              <a:t> can be viewed as depth k+1 </a:t>
            </a:r>
            <a:r>
              <a:rPr lang="en-US" sz="1800" err="1" smtClean="0">
                <a:latin typeface="Calibri"/>
                <a:cs typeface="Calibri"/>
              </a:rPr>
              <a:t>expectimax</a:t>
            </a:r>
            <a:r>
              <a:rPr lang="en-US" sz="1800" smtClean="0">
                <a:latin typeface="Calibri"/>
                <a:cs typeface="Calibri"/>
              </a:rPr>
              <a:t> results in nearly identical search trees</a:t>
            </a:r>
          </a:p>
          <a:p>
            <a:pPr lvl="1"/>
            <a:r>
              <a:rPr lang="en-US" sz="1800" smtClean="0">
                <a:latin typeface="Calibri"/>
                <a:cs typeface="Calibri"/>
              </a:rPr>
              <a:t>The difference is that on the bottom layer, V</a:t>
            </a:r>
            <a:r>
              <a:rPr lang="en-US" sz="1800" baseline="-25000" smtClean="0">
                <a:latin typeface="Calibri"/>
                <a:cs typeface="Calibri"/>
              </a:rPr>
              <a:t>k+1</a:t>
            </a:r>
            <a:r>
              <a:rPr lang="en-US" sz="1800" smtClean="0">
                <a:latin typeface="Calibri"/>
                <a:cs typeface="Calibri"/>
              </a:rPr>
              <a:t> has actual rewards while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has zeros</a:t>
            </a:r>
          </a:p>
          <a:p>
            <a:pPr lvl="1"/>
            <a:r>
              <a:rPr lang="en-US" sz="1800" smtClean="0">
                <a:latin typeface="Calibri"/>
                <a:cs typeface="Calibri"/>
              </a:rPr>
              <a:t>That last layer is at best all R</a:t>
            </a:r>
            <a:r>
              <a:rPr lang="en-US" sz="1800" baseline="-25000" smtClean="0">
                <a:latin typeface="Calibri"/>
                <a:cs typeface="Calibri"/>
              </a:rPr>
              <a:t>MAX</a:t>
            </a:r>
            <a:r>
              <a:rPr lang="en-US" sz="1800" smtClean="0">
                <a:latin typeface="Calibri"/>
                <a:cs typeface="Calibri"/>
              </a:rPr>
              <a:t> </a:t>
            </a:r>
          </a:p>
          <a:p>
            <a:pPr lvl="1"/>
            <a:r>
              <a:rPr lang="en-US" sz="1800" smtClean="0">
                <a:latin typeface="Calibri"/>
                <a:cs typeface="Calibri"/>
              </a:rPr>
              <a:t>It is at worst R</a:t>
            </a:r>
            <a:r>
              <a:rPr lang="en-US" sz="1800" baseline="-25000" smtClean="0">
                <a:latin typeface="Calibri"/>
                <a:cs typeface="Calibri"/>
              </a:rPr>
              <a:t>MIN</a:t>
            </a:r>
            <a:r>
              <a:rPr lang="en-US" sz="1800" smtClean="0">
                <a:latin typeface="Calibri"/>
                <a:cs typeface="Calibri"/>
              </a:rPr>
              <a:t> </a:t>
            </a:r>
          </a:p>
          <a:p>
            <a:pPr lvl="1"/>
            <a:r>
              <a:rPr lang="en-US" sz="1800" smtClean="0">
                <a:latin typeface="Calibri"/>
                <a:cs typeface="Calibri"/>
              </a:rPr>
              <a:t>But everything is discounted by </a:t>
            </a:r>
            <a:r>
              <a:rPr lang="el-GR" sz="1800" smtClean="0">
                <a:latin typeface="Calibri"/>
                <a:cs typeface="Calibri"/>
              </a:rPr>
              <a:t>γ</a:t>
            </a:r>
            <a:r>
              <a:rPr lang="en-US" sz="1800" baseline="30000" smtClean="0">
                <a:latin typeface="Calibri"/>
                <a:cs typeface="Calibri"/>
              </a:rPr>
              <a:t>k</a:t>
            </a:r>
            <a:r>
              <a:rPr lang="en-US" sz="1800" smtClean="0">
                <a:latin typeface="Calibri"/>
                <a:cs typeface="Calibri"/>
              </a:rPr>
              <a:t> that far out</a:t>
            </a:r>
          </a:p>
          <a:p>
            <a:pPr lvl="1"/>
            <a:r>
              <a:rPr lang="en-US" sz="1800" smtClean="0">
                <a:latin typeface="Calibri"/>
                <a:cs typeface="Calibri"/>
              </a:rPr>
              <a:t>So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and V</a:t>
            </a:r>
            <a:r>
              <a:rPr lang="en-US" sz="1800" baseline="-25000" smtClean="0">
                <a:latin typeface="Calibri"/>
                <a:cs typeface="Calibri"/>
              </a:rPr>
              <a:t>k+1</a:t>
            </a:r>
            <a:r>
              <a:rPr lang="en-US" sz="1800" smtClean="0">
                <a:latin typeface="Calibri"/>
                <a:cs typeface="Calibri"/>
              </a:rPr>
              <a:t> are at most </a:t>
            </a:r>
            <a:r>
              <a:rPr lang="el-GR" sz="1800" smtClean="0">
                <a:latin typeface="Calibri"/>
                <a:cs typeface="Calibri"/>
              </a:rPr>
              <a:t>γ</a:t>
            </a:r>
            <a:r>
              <a:rPr lang="en-US" sz="1800" baseline="30000" smtClean="0">
                <a:latin typeface="Calibri"/>
                <a:cs typeface="Calibri"/>
              </a:rPr>
              <a:t>k</a:t>
            </a:r>
            <a:r>
              <a:rPr lang="en-US" sz="1800" smtClean="0">
                <a:latin typeface="Calibri"/>
                <a:cs typeface="Calibri"/>
              </a:rPr>
              <a:t> </a:t>
            </a:r>
            <a:r>
              <a:rPr lang="en-US" sz="1800" err="1" smtClean="0">
                <a:latin typeface="Calibri"/>
                <a:cs typeface="Calibri"/>
              </a:rPr>
              <a:t>max|R</a:t>
            </a:r>
            <a:r>
              <a:rPr lang="en-US" sz="1800" smtClean="0">
                <a:latin typeface="Calibri"/>
                <a:cs typeface="Calibri"/>
              </a:rPr>
              <a:t>| different</a:t>
            </a:r>
          </a:p>
          <a:p>
            <a:pPr lvl="1"/>
            <a:r>
              <a:rPr lang="en-US" sz="1800" smtClean="0">
                <a:latin typeface="Calibri"/>
                <a:cs typeface="Calibri"/>
              </a:rPr>
              <a:t>So as k increases, the values converge</a:t>
            </a:r>
            <a:endParaRPr lang="en-US" sz="1800">
              <a:latin typeface="Calibri"/>
              <a:cs typeface="Calibri"/>
            </a:endParaRP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extLst>
      <p:ext uri="{BB962C8B-B14F-4D97-AF65-F5344CB8AC3E}">
        <p14:creationId xmlns:p14="http://schemas.microsoft.com/office/powerpoint/2010/main" val="13723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Bellman Equations</a:t>
            </a:r>
            <a:endParaRPr lang="en-US" dirty="0"/>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smtClean="0">
                <a:latin typeface="Calibri" pitchFamily="34" charset="0"/>
              </a:rPr>
              <a:t>How to be optimal:</a:t>
            </a:r>
          </a:p>
          <a:p>
            <a:endParaRPr lang="en-US" dirty="0" smtClean="0">
              <a:latin typeface="Calibri" pitchFamily="34" charset="0"/>
            </a:endParaRPr>
          </a:p>
          <a:p>
            <a:r>
              <a:rPr lang="en-US" sz="2800" dirty="0" smtClean="0">
                <a:latin typeface="Calibri" pitchFamily="34" charset="0"/>
              </a:rPr>
              <a:t>    Step 1: Take correct first action</a:t>
            </a:r>
          </a:p>
          <a:p>
            <a:endParaRPr lang="en-US" dirty="0" smtClean="0">
              <a:latin typeface="Calibri" pitchFamily="34" charset="0"/>
            </a:endParaRPr>
          </a:p>
          <a:p>
            <a:r>
              <a:rPr lang="en-US" sz="2800" dirty="0" smtClean="0">
                <a:latin typeface="Calibri" pitchFamily="34" charset="0"/>
              </a:rPr>
              <a:t>    Step 2: Keep being optimal</a:t>
            </a:r>
            <a:endParaRPr lang="en-US" sz="2800" dirty="0">
              <a:latin typeface="Calibri" pitchFamily="34" charset="0"/>
            </a:endParaRPr>
          </a:p>
        </p:txBody>
      </p:sp>
    </p:spTree>
    <p:extLst>
      <p:ext uri="{BB962C8B-B14F-4D97-AF65-F5344CB8AC3E}">
        <p14:creationId xmlns:p14="http://schemas.microsoft.com/office/powerpoint/2010/main" val="3536452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smtClean="0">
                <a:latin typeface="Calibri"/>
                <a:ea typeface="ＭＳ Ｐゴシック" pitchFamily="34" charset="-128"/>
                <a:cs typeface="Calibri"/>
              </a:rPr>
              <a:t>The Bellman Equations</a:t>
            </a:r>
          </a:p>
        </p:txBody>
      </p:sp>
      <p:sp>
        <p:nvSpPr>
          <p:cNvPr id="66562" name="Rectangle 3"/>
          <p:cNvSpPr>
            <a:spLocks noGrp="1" noChangeArrowheads="1"/>
          </p:cNvSpPr>
          <p:nvPr>
            <p:ph idx="1"/>
          </p:nvPr>
        </p:nvSpPr>
        <p:spPr>
          <a:xfrm>
            <a:off x="457200" y="1371600"/>
            <a:ext cx="8610600" cy="4525963"/>
          </a:xfrm>
        </p:spPr>
        <p:txBody>
          <a:bodyPr/>
          <a:lstStyle/>
          <a:p>
            <a:r>
              <a:rPr lang="en-US" sz="2800" dirty="0" smtClean="0">
                <a:latin typeface="Calibri"/>
                <a:ea typeface="ＭＳ Ｐゴシック" pitchFamily="34" charset="-128"/>
                <a:cs typeface="Calibri"/>
              </a:rPr>
              <a:t>Definition of </a:t>
            </a:r>
            <a:r>
              <a:rPr lang="en-US" altLang="ja-JP" sz="2800" dirty="0" smtClean="0">
                <a:latin typeface="Calibri"/>
                <a:ea typeface="ＭＳ Ｐゴシック" pitchFamily="34" charset="-128"/>
                <a:cs typeface="Calibri"/>
              </a:rPr>
              <a:t>“optimal utility” via </a:t>
            </a:r>
            <a:r>
              <a:rPr lang="en-US" altLang="ja-JP" sz="2800" dirty="0" err="1" smtClean="0">
                <a:latin typeface="Calibri"/>
                <a:ea typeface="ＭＳ Ｐゴシック" pitchFamily="34" charset="-128"/>
                <a:cs typeface="Calibri"/>
              </a:rPr>
              <a:t>expectimax</a:t>
            </a:r>
            <a:r>
              <a:rPr lang="en-US" altLang="ja-JP" sz="2800" dirty="0" smtClean="0">
                <a:latin typeface="Calibri"/>
                <a:ea typeface="ＭＳ Ｐゴシック" pitchFamily="34" charset="-128"/>
                <a:cs typeface="Calibri"/>
              </a:rPr>
              <a:t> recurrence gives a simple one-step </a:t>
            </a:r>
            <a:r>
              <a:rPr lang="en-US" altLang="ja-JP" sz="2800" dirty="0" err="1" smtClean="0">
                <a:latin typeface="Calibri"/>
                <a:ea typeface="ＭＳ Ｐゴシック" pitchFamily="34" charset="-128"/>
                <a:cs typeface="Calibri"/>
              </a:rPr>
              <a:t>lookahead</a:t>
            </a:r>
            <a:r>
              <a:rPr lang="en-US" altLang="ja-JP" sz="2800" dirty="0" smtClean="0">
                <a:latin typeface="Calibri"/>
                <a:ea typeface="ＭＳ Ｐゴシック" pitchFamily="34" charset="-128"/>
                <a:cs typeface="Calibri"/>
              </a:rPr>
              <a:t> relationship amongst optimal utility values</a:t>
            </a: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r>
              <a:rPr lang="en-US" altLang="ja-JP" sz="2800" dirty="0" smtClean="0">
                <a:latin typeface="Calibri"/>
                <a:ea typeface="ＭＳ Ｐゴシック" pitchFamily="34" charset="-128"/>
                <a:cs typeface="Calibri"/>
              </a:rPr>
              <a:t>These are the Bellman equations, and they characterize optimal values in a way we’ll use over and over</a:t>
            </a:r>
            <a:endParaRPr lang="en-US" sz="1400" dirty="0" smtClean="0">
              <a:solidFill>
                <a:srgbClr val="CC0000"/>
              </a:solidFill>
              <a:latin typeface="Calibri"/>
              <a:ea typeface="ＭＳ Ｐゴシック" pitchFamily="34" charset="-128"/>
              <a:cs typeface="Calibri"/>
            </a:endParaRPr>
          </a:p>
          <a:p>
            <a:pPr lvl="1">
              <a:buFont typeface="Wingdings" pitchFamily="2" charset="2"/>
              <a:buNone/>
            </a:pPr>
            <a:r>
              <a:rPr lang="en-US" sz="2400" dirty="0" smtClean="0">
                <a:solidFill>
                  <a:srgbClr val="CC0000"/>
                </a:solidFill>
                <a:latin typeface="Calibri"/>
                <a:ea typeface="ＭＳ Ｐゴシック" pitchFamily="34" charset="-128"/>
                <a:cs typeface="Calibri"/>
              </a:rPr>
              <a:t>	</a:t>
            </a:r>
            <a:endParaRPr lang="en-US" sz="2800" dirty="0" smtClean="0">
              <a:latin typeface="Calibri"/>
              <a:ea typeface="ＭＳ Ｐゴシック" pitchFamily="34" charset="-128"/>
              <a:cs typeface="Calibri"/>
              <a:sym typeface="Symbol" pitchFamily="18" charset="2"/>
            </a:endParaRPr>
          </a:p>
          <a:p>
            <a:endParaRPr lang="en-US" sz="2800" dirty="0" smtClean="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3419203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Methods</a:t>
            </a:r>
            <a:endParaRPr lang="en-US" dirty="0"/>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1569172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Evaluation</a:t>
            </a:r>
            <a:endParaRPr lang="en-US" dirty="0"/>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11073648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Fixed Policies</a:t>
            </a:r>
            <a:endParaRPr lang="en-US" dirty="0">
              <a:latin typeface="Calibri"/>
              <a:cs typeface="Calibri"/>
            </a:endParaRPr>
          </a:p>
        </p:txBody>
      </p:sp>
      <p:sp>
        <p:nvSpPr>
          <p:cNvPr id="3" name="Content Placeholder 2"/>
          <p:cNvSpPr>
            <a:spLocks noGrp="1"/>
          </p:cNvSpPr>
          <p:nvPr>
            <p:ph idx="1"/>
          </p:nvPr>
        </p:nvSpPr>
        <p:spPr>
          <a:xfrm>
            <a:off x="406400" y="5075235"/>
            <a:ext cx="11379200" cy="1782765"/>
          </a:xfrm>
        </p:spPr>
        <p:txBody>
          <a:bodyPr/>
          <a:lstStyle/>
          <a:p>
            <a:r>
              <a:rPr lang="en-US" sz="2400" dirty="0" err="1" smtClean="0">
                <a:latin typeface="Calibri"/>
                <a:cs typeface="Calibri"/>
              </a:rPr>
              <a:t>Expectimax</a:t>
            </a:r>
            <a:r>
              <a:rPr lang="en-US" sz="2400" dirty="0" smtClean="0">
                <a:latin typeface="Calibri"/>
                <a:cs typeface="Calibri"/>
              </a:rPr>
              <a:t> trees max over all actions to compute the optimal values</a:t>
            </a:r>
          </a:p>
          <a:p>
            <a:pPr lvl="5"/>
            <a:endParaRPr lang="en-US" sz="800" dirty="0" smtClean="0">
              <a:latin typeface="Calibri"/>
              <a:cs typeface="Calibri"/>
            </a:endParaRPr>
          </a:p>
          <a:p>
            <a:r>
              <a:rPr lang="en-US" sz="2400" dirty="0" smtClean="0">
                <a:latin typeface="Calibri"/>
                <a:cs typeface="Calibri"/>
              </a:rPr>
              <a:t>If we fixed some policy </a:t>
            </a:r>
            <a:r>
              <a:rPr lang="en-US" sz="2400" dirty="0" smtClean="0">
                <a:latin typeface="Calibri"/>
                <a:cs typeface="Calibri"/>
                <a:sym typeface="Symbol" pitchFamily="18" charset="2"/>
              </a:rPr>
              <a:t>(s</a:t>
            </a:r>
            <a:r>
              <a:rPr lang="en-US" sz="2400" dirty="0" smtClean="0">
                <a:latin typeface="Calibri"/>
                <a:cs typeface="Calibri"/>
              </a:rPr>
              <a:t>), then the tree would be simpler – only one action per state</a:t>
            </a:r>
          </a:p>
          <a:p>
            <a:pPr lvl="1"/>
            <a:r>
              <a:rPr lang="en-US" sz="2000" dirty="0" smtClean="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smtClean="0">
                <a:latin typeface="Calibri"/>
                <a:cs typeface="Calibri"/>
              </a:rPr>
              <a:t>Do the optimal action</a:t>
            </a:r>
            <a:endParaRPr lang="en-US" sz="2400" dirty="0">
              <a:latin typeface="Calibri"/>
              <a:cs typeface="Calibri"/>
            </a:endParaRP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smtClean="0">
                <a:latin typeface="Calibri"/>
                <a:cs typeface="Calibri"/>
              </a:rPr>
              <a:t>Do what </a:t>
            </a:r>
            <a:r>
              <a:rPr lang="en-US" sz="2400" dirty="0" smtClean="0">
                <a:latin typeface="Calibri"/>
                <a:cs typeface="Calibri"/>
                <a:sym typeface="Symbol" pitchFamily="18" charset="2"/>
              </a:rPr>
              <a:t></a:t>
            </a:r>
            <a:r>
              <a:rPr lang="en-US" sz="2400" dirty="0" smtClean="0">
                <a:latin typeface="Calibri"/>
                <a:cs typeface="Calibri"/>
              </a:rPr>
              <a:t> says to do</a:t>
            </a:r>
            <a:endParaRPr lang="en-US" sz="2400" dirty="0">
              <a:latin typeface="Calibri"/>
              <a:cs typeface="Calibri"/>
            </a:endParaRPr>
          </a:p>
        </p:txBody>
      </p:sp>
    </p:spTree>
    <p:extLst>
      <p:ext uri="{BB962C8B-B14F-4D97-AF65-F5344CB8AC3E}">
        <p14:creationId xmlns:p14="http://schemas.microsoft.com/office/powerpoint/2010/main" val="75004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smtClean="0">
                <a:latin typeface="Calibri"/>
                <a:cs typeface="Calibri"/>
              </a:rPr>
              <a:t>Another basic operation: compute the utility of a state s under a fixed (generally non-optimal) policy</a:t>
            </a:r>
          </a:p>
          <a:p>
            <a:endParaRPr lang="en-US" sz="2400" dirty="0" smtClean="0">
              <a:latin typeface="Calibri"/>
              <a:cs typeface="Calibri"/>
            </a:endParaRPr>
          </a:p>
          <a:p>
            <a:r>
              <a:rPr lang="en-US" sz="2400" dirty="0" smtClean="0">
                <a:latin typeface="Calibri"/>
                <a:cs typeface="Calibri"/>
              </a:rPr>
              <a:t>Define the utility of a state s, under a fixed policy </a:t>
            </a:r>
            <a:r>
              <a:rPr lang="en-US" sz="2400" dirty="0" smtClean="0">
                <a:latin typeface="Calibri"/>
                <a:cs typeface="Calibri"/>
                <a:sym typeface="Symbol" pitchFamily="18" charset="2"/>
              </a:rPr>
              <a:t></a:t>
            </a:r>
            <a:r>
              <a:rPr lang="en-US" sz="2400" dirty="0" smtClean="0">
                <a:latin typeface="Calibri"/>
                <a:cs typeface="Calibri"/>
              </a:rPr>
              <a:t>:</a:t>
            </a:r>
          </a:p>
          <a:p>
            <a:pPr lvl="1">
              <a:buFont typeface="Wingdings" pitchFamily="2" charset="2"/>
              <a:buNone/>
            </a:pPr>
            <a:r>
              <a:rPr lang="en-US" sz="2000" dirty="0" smtClean="0">
                <a:latin typeface="Calibri"/>
                <a:cs typeface="Calibri"/>
              </a:rPr>
              <a:t>V</a:t>
            </a:r>
            <a:r>
              <a:rPr lang="en-US" sz="2000" baseline="30000" dirty="0" smtClean="0">
                <a:latin typeface="Calibri"/>
                <a:cs typeface="Calibri"/>
                <a:sym typeface="Symbol" pitchFamily="18" charset="2"/>
              </a:rPr>
              <a:t></a:t>
            </a:r>
            <a:r>
              <a:rPr lang="en-US" sz="2000" dirty="0" smtClean="0">
                <a:latin typeface="Calibri"/>
                <a:cs typeface="Calibri"/>
              </a:rPr>
              <a:t>(s) = expected total discounted rewards starting in s and following </a:t>
            </a:r>
            <a:r>
              <a:rPr lang="en-US" sz="2000" dirty="0" smtClean="0">
                <a:latin typeface="Calibri"/>
                <a:cs typeface="Calibri"/>
                <a:sym typeface="Symbol" pitchFamily="18" charset="2"/>
              </a:rPr>
              <a:t></a:t>
            </a:r>
            <a:endParaRPr lang="en-US" sz="2000" dirty="0" smtClean="0">
              <a:latin typeface="Calibri"/>
              <a:cs typeface="Calibri"/>
            </a:endParaRPr>
          </a:p>
          <a:p>
            <a:endParaRPr lang="en-US" sz="2400" dirty="0" smtClean="0">
              <a:latin typeface="Calibri"/>
              <a:cs typeface="Calibri"/>
            </a:endParaRPr>
          </a:p>
          <a:p>
            <a:r>
              <a:rPr lang="en-US" sz="2400" dirty="0" smtClean="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12993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mtClean="0"/>
              <a:t>Example: Human Rationality?</a:t>
            </a:r>
          </a:p>
        </p:txBody>
      </p:sp>
      <p:sp>
        <p:nvSpPr>
          <p:cNvPr id="1163267" name="Rectangle 3"/>
          <p:cNvSpPr>
            <a:spLocks noGrp="1" noChangeArrowheads="1"/>
          </p:cNvSpPr>
          <p:nvPr>
            <p:ph idx="1"/>
          </p:nvPr>
        </p:nvSpPr>
        <p:spPr/>
        <p:txBody>
          <a:bodyPr/>
          <a:lstStyle/>
          <a:p>
            <a:pPr>
              <a:lnSpc>
                <a:spcPct val="80000"/>
              </a:lnSpc>
            </a:pPr>
            <a:r>
              <a:rPr lang="en-US" sz="2800" dirty="0" smtClean="0"/>
              <a:t>Famous example of Allais (1953)</a:t>
            </a:r>
          </a:p>
          <a:p>
            <a:pPr lvl="5">
              <a:lnSpc>
                <a:spcPct val="80000"/>
              </a:lnSpc>
            </a:pPr>
            <a:endParaRPr lang="en-US" sz="1200" dirty="0" smtClean="0">
              <a:latin typeface="Calibri" pitchFamily="34" charset="0"/>
            </a:endParaRPr>
          </a:p>
          <a:p>
            <a:pPr lvl="1">
              <a:lnSpc>
                <a:spcPct val="80000"/>
              </a:lnSpc>
            </a:pPr>
            <a:r>
              <a:rPr lang="en-US" sz="2400" dirty="0" smtClean="0"/>
              <a:t>A: [0.8, $4k;    0.2, $0]</a:t>
            </a:r>
          </a:p>
          <a:p>
            <a:pPr lvl="1">
              <a:lnSpc>
                <a:spcPct val="80000"/>
              </a:lnSpc>
            </a:pPr>
            <a:r>
              <a:rPr lang="en-US" sz="2400" dirty="0" smtClean="0"/>
              <a:t>B: [1.0, $3k;    0.0, $0]</a:t>
            </a:r>
          </a:p>
          <a:p>
            <a:pPr lvl="5">
              <a:lnSpc>
                <a:spcPct val="80000"/>
              </a:lnSpc>
            </a:pPr>
            <a:endParaRPr lang="en-US" sz="1200" dirty="0" smtClean="0"/>
          </a:p>
          <a:p>
            <a:pPr lvl="1">
              <a:lnSpc>
                <a:spcPct val="80000"/>
              </a:lnSpc>
            </a:pPr>
            <a:r>
              <a:rPr lang="en-US" sz="2400" dirty="0" smtClean="0"/>
              <a:t>C: [0.2, $4k;    0.8, $0]</a:t>
            </a:r>
          </a:p>
          <a:p>
            <a:pPr lvl="1">
              <a:lnSpc>
                <a:spcPct val="80000"/>
              </a:lnSpc>
            </a:pPr>
            <a:r>
              <a:rPr lang="en-US" sz="2400" dirty="0" smtClean="0"/>
              <a:t>D: [0.25, $3k;    0.75, $0]</a:t>
            </a:r>
          </a:p>
          <a:p>
            <a:pPr lvl="2">
              <a:lnSpc>
                <a:spcPct val="80000"/>
              </a:lnSpc>
            </a:pPr>
            <a:endParaRPr lang="en-US" sz="2000" dirty="0" smtClean="0"/>
          </a:p>
          <a:p>
            <a:pPr>
              <a:lnSpc>
                <a:spcPct val="80000"/>
              </a:lnSpc>
            </a:pPr>
            <a:r>
              <a:rPr lang="en-US" sz="2800" dirty="0" smtClean="0"/>
              <a:t>Most people prefer B &gt; A, C &gt; D</a:t>
            </a:r>
          </a:p>
          <a:p>
            <a:pPr lvl="2">
              <a:lnSpc>
                <a:spcPct val="80000"/>
              </a:lnSpc>
            </a:pPr>
            <a:endParaRPr lang="en-US" sz="2000" dirty="0" smtClean="0"/>
          </a:p>
          <a:p>
            <a:pPr>
              <a:lnSpc>
                <a:spcPct val="80000"/>
              </a:lnSpc>
            </a:pPr>
            <a:r>
              <a:rPr lang="en-US" sz="2800" dirty="0" smtClean="0"/>
              <a:t>But if the utility of $0 is 0, that is U($0)=0, then</a:t>
            </a:r>
          </a:p>
          <a:p>
            <a:pPr lvl="1">
              <a:lnSpc>
                <a:spcPct val="80000"/>
              </a:lnSpc>
            </a:pPr>
            <a:r>
              <a:rPr lang="en-US" sz="2400" dirty="0" smtClean="0"/>
              <a:t>B &gt; A </a:t>
            </a:r>
            <a:r>
              <a:rPr lang="en-US" sz="2400" dirty="0" smtClean="0">
                <a:sym typeface="Symbol" pitchFamily="18" charset="2"/>
              </a:rPr>
              <a:t> 1.0 U($3k) &gt; 0.8 U($4k)</a:t>
            </a:r>
          </a:p>
          <a:p>
            <a:pPr lvl="1">
              <a:lnSpc>
                <a:spcPct val="80000"/>
              </a:lnSpc>
            </a:pPr>
            <a:r>
              <a:rPr lang="en-US" sz="2400" dirty="0" smtClean="0"/>
              <a:t>C &gt; D = chance of C*4 &gt; chance of D*4 </a:t>
            </a:r>
            <a:r>
              <a:rPr lang="en-US" sz="2400" dirty="0" smtClean="0">
                <a:sym typeface="Symbol" pitchFamily="18" charset="2"/>
              </a:rPr>
              <a:t> 0.8 U($4k) &gt; 1.0 U($3k)</a:t>
            </a:r>
          </a:p>
          <a:p>
            <a:pPr lvl="1">
              <a:lnSpc>
                <a:spcPct val="80000"/>
              </a:lnSpc>
            </a:pPr>
            <a:endParaRPr lang="en-US" sz="2400" dirty="0" smtClean="0">
              <a:sym typeface="Symbol" pitchFamily="18" charset="2"/>
            </a:endParaRPr>
          </a:p>
        </p:txBody>
      </p:sp>
      <p:sp>
        <p:nvSpPr>
          <p:cNvPr id="6" name="Left Arrow 5"/>
          <p:cNvSpPr/>
          <p:nvPr/>
        </p:nvSpPr>
        <p:spPr>
          <a:xfrm>
            <a:off x="4038600" y="2018325"/>
            <a:ext cx="381000" cy="304800"/>
          </a:xfrm>
          <a:prstGeom prst="leftArrow">
            <a:avLst/>
          </a:prstGeom>
          <a:solidFill>
            <a:srgbClr val="99C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1295400"/>
            <a:ext cx="4935903" cy="2833688"/>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32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326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326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326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32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326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3267">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63267">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207760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262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latin typeface="Calibri"/>
                <a:cs typeface="Calibri"/>
              </a:rPr>
              <a:t>Policy Evaluation</a:t>
            </a:r>
          </a:p>
        </p:txBody>
      </p:sp>
      <p:sp>
        <p:nvSpPr>
          <p:cNvPr id="1728515" name="Rectangle 3"/>
          <p:cNvSpPr>
            <a:spLocks noGrp="1" noChangeArrowheads="1"/>
          </p:cNvSpPr>
          <p:nvPr>
            <p:ph idx="1"/>
          </p:nvPr>
        </p:nvSpPr>
        <p:spPr/>
        <p:txBody>
          <a:bodyPr/>
          <a:lstStyle/>
          <a:p>
            <a:pPr>
              <a:lnSpc>
                <a:spcPct val="80000"/>
              </a:lnSpc>
            </a:pPr>
            <a:r>
              <a:rPr lang="en-US" sz="2400" dirty="0" smtClean="0">
                <a:latin typeface="Calibri"/>
                <a:cs typeface="Calibri"/>
              </a:rPr>
              <a:t>How do we calculate the V’s for a fixed policy </a:t>
            </a:r>
            <a:r>
              <a:rPr lang="en-US" sz="2400" dirty="0" smtClean="0">
                <a:latin typeface="Calibri"/>
                <a:cs typeface="Calibri"/>
                <a:sym typeface="Symbol" pitchFamily="18" charset="2"/>
              </a:rPr>
              <a:t></a:t>
            </a:r>
            <a:r>
              <a:rPr lang="en-US" sz="2400" dirty="0" smtClean="0">
                <a:latin typeface="Calibri"/>
                <a:cs typeface="Calibri"/>
              </a:rPr>
              <a:t>?</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1: Turn recursive Bellman equations into updates</a:t>
            </a:r>
          </a:p>
          <a:p>
            <a:pPr>
              <a:lnSpc>
                <a:spcPct val="80000"/>
              </a:lnSpc>
              <a:buNone/>
            </a:pPr>
            <a:r>
              <a:rPr lang="en-US" sz="2400" dirty="0" smtClean="0">
                <a:latin typeface="Calibri"/>
                <a:cs typeface="Calibri"/>
              </a:rPr>
              <a:t>	(like value iteration)</a:t>
            </a:r>
          </a:p>
          <a:p>
            <a:pPr>
              <a:lnSpc>
                <a:spcPct val="80000"/>
              </a:lnSpc>
            </a:pPr>
            <a:endParaRPr lang="en-US" sz="2400" dirty="0" smtClean="0">
              <a:latin typeface="Calibri"/>
              <a:cs typeface="Calibri"/>
            </a:endParaRPr>
          </a:p>
          <a:p>
            <a:pPr>
              <a:lnSpc>
                <a:spcPct val="80000"/>
              </a:lnSpc>
            </a:pPr>
            <a:endParaRPr lang="en-US" sz="24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Efficiency: O(S</a:t>
            </a:r>
            <a:r>
              <a:rPr lang="en-US" sz="2400" baseline="30000" dirty="0" smtClean="0">
                <a:latin typeface="Calibri"/>
                <a:cs typeface="Calibri"/>
              </a:rPr>
              <a:t>2</a:t>
            </a:r>
            <a:r>
              <a:rPr lang="en-US" sz="2400" dirty="0" smtClean="0">
                <a:latin typeface="Calibri"/>
                <a:cs typeface="Calibri"/>
              </a:rPr>
              <a:t>) per iteration</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2: Without the maxes, the Bellman equations are just a linear system</a:t>
            </a:r>
          </a:p>
          <a:p>
            <a:pPr lvl="1">
              <a:lnSpc>
                <a:spcPct val="80000"/>
              </a:lnSpc>
            </a:pPr>
            <a:r>
              <a:rPr lang="en-US" sz="2000" dirty="0" smtClean="0">
                <a:latin typeface="Calibri"/>
                <a:cs typeface="Calibri"/>
              </a:rPr>
              <a:t>Solve with </a:t>
            </a:r>
            <a:r>
              <a:rPr lang="en-US" sz="2000" dirty="0" err="1" smtClean="0">
                <a:latin typeface="Calibri"/>
                <a:cs typeface="Calibri"/>
              </a:rPr>
              <a:t>Matlab</a:t>
            </a:r>
            <a:r>
              <a:rPr lang="en-US" sz="2000" dirty="0" smtClean="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101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Extraction</a:t>
            </a:r>
            <a:endParaRPr lang="en-US" dirty="0"/>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4840360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Values</a:t>
            </a:r>
          </a:p>
        </p:txBody>
      </p:sp>
      <p:sp>
        <p:nvSpPr>
          <p:cNvPr id="1733635" name="Rectangle 3"/>
          <p:cNvSpPr>
            <a:spLocks noGrp="1" noChangeArrowheads="1"/>
          </p:cNvSpPr>
          <p:nvPr>
            <p:ph idx="1"/>
          </p:nvPr>
        </p:nvSpPr>
        <p:spPr/>
        <p:txBody>
          <a:bodyPr/>
          <a:lstStyle/>
          <a:p>
            <a:r>
              <a:rPr lang="en-US" sz="2800" dirty="0" smtClean="0"/>
              <a:t>Let’s imagine we have the optimal values V*(s)</a:t>
            </a:r>
          </a:p>
          <a:p>
            <a:pPr marL="342882" lvl="1" indent="-342882">
              <a:buClr>
                <a:schemeClr val="accent2"/>
              </a:buClr>
            </a:pPr>
            <a:endParaRPr lang="en-US" sz="2000" dirty="0" smtClean="0"/>
          </a:p>
          <a:p>
            <a:r>
              <a:rPr lang="en-US" sz="2800" dirty="0" smtClean="0"/>
              <a:t>How should we act?</a:t>
            </a:r>
          </a:p>
          <a:p>
            <a:pPr lvl="1"/>
            <a:r>
              <a:rPr lang="en-US" sz="2400" dirty="0" smtClean="0"/>
              <a:t>It’s not obvious!</a:t>
            </a:r>
          </a:p>
          <a:p>
            <a:pPr lvl="1"/>
            <a:endParaRPr lang="en-US" sz="2000" dirty="0" smtClean="0"/>
          </a:p>
          <a:p>
            <a:r>
              <a:rPr lang="en-US" sz="2800" dirty="0" smtClean="0"/>
              <a:t>We need to do a mini-</a:t>
            </a:r>
            <a:r>
              <a:rPr lang="en-US" sz="2800" dirty="0" err="1" smtClean="0"/>
              <a:t>expectimax</a:t>
            </a:r>
            <a:r>
              <a:rPr lang="en-US" sz="2800" dirty="0" smtClean="0"/>
              <a:t> (one step)</a:t>
            </a:r>
          </a:p>
          <a:p>
            <a:pPr lvl="1"/>
            <a:endParaRPr lang="en-US" sz="2000" dirty="0" smtClean="0"/>
          </a:p>
          <a:p>
            <a:pPr lvl="1"/>
            <a:endParaRPr lang="en-US" sz="2000" dirty="0" smtClean="0"/>
          </a:p>
          <a:p>
            <a:pPr lvl="1"/>
            <a:endParaRPr lang="en-US" sz="2000" dirty="0" smtClean="0"/>
          </a:p>
          <a:p>
            <a:pPr lvl="1"/>
            <a:endParaRPr lang="en-US" sz="2000" dirty="0" smtClean="0"/>
          </a:p>
          <a:p>
            <a:r>
              <a:rPr lang="en-US" sz="2800" dirty="0" smtClean="0"/>
              <a:t>This is called </a:t>
            </a:r>
            <a:r>
              <a:rPr lang="en-US" sz="2800" dirty="0" smtClean="0">
                <a:solidFill>
                  <a:srgbClr val="C00000"/>
                </a:solidFill>
              </a:rPr>
              <a:t>policy extraction</a:t>
            </a:r>
            <a:r>
              <a:rPr lang="en-US" sz="2800" dirty="0" smtClean="0"/>
              <a:t>, since it gets the policy implied by the values</a:t>
            </a:r>
          </a:p>
          <a:p>
            <a:pPr lvl="1"/>
            <a:endParaRPr lang="en-US" sz="2400" dirty="0" smtClean="0"/>
          </a:p>
          <a:p>
            <a:pPr lvl="1"/>
            <a:endParaRPr lang="en-US" sz="2400" dirty="0" smtClean="0"/>
          </a:p>
          <a:p>
            <a:pPr lvl="1"/>
            <a:endParaRPr lang="en-US" sz="2400" dirty="0" smtClean="0"/>
          </a:p>
          <a:p>
            <a:pPr lvl="1"/>
            <a:endParaRPr lang="en-US" sz="2400" dirty="0" smtClean="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1985573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Q-Values</a:t>
            </a:r>
          </a:p>
        </p:txBody>
      </p:sp>
      <p:sp>
        <p:nvSpPr>
          <p:cNvPr id="1733635" name="Rectangle 3"/>
          <p:cNvSpPr>
            <a:spLocks noGrp="1" noChangeArrowheads="1"/>
          </p:cNvSpPr>
          <p:nvPr>
            <p:ph idx="1"/>
          </p:nvPr>
        </p:nvSpPr>
        <p:spPr/>
        <p:txBody>
          <a:bodyPr/>
          <a:lstStyle/>
          <a:p>
            <a:r>
              <a:rPr lang="en-US" sz="2800" dirty="0" smtClean="0"/>
              <a:t>Let’s imagine we have the optimal q-values:</a:t>
            </a:r>
          </a:p>
          <a:p>
            <a:endParaRPr lang="en-US" sz="2800" dirty="0" smtClean="0"/>
          </a:p>
          <a:p>
            <a:r>
              <a:rPr lang="en-US" sz="2800" dirty="0" smtClean="0"/>
              <a:t>How should we act?</a:t>
            </a:r>
          </a:p>
          <a:p>
            <a:pPr lvl="1"/>
            <a:r>
              <a:rPr lang="en-US" sz="2400" dirty="0" smtClean="0"/>
              <a:t>Completely trivial to decide!</a:t>
            </a:r>
          </a:p>
          <a:p>
            <a:endParaRPr lang="en-US" sz="2800" dirty="0" smtClean="0"/>
          </a:p>
          <a:p>
            <a:pPr lvl="1"/>
            <a:endParaRPr lang="en-US" sz="2400" dirty="0" smtClean="0"/>
          </a:p>
          <a:p>
            <a:pPr lvl="1"/>
            <a:endParaRPr lang="en-US" sz="2400" dirty="0" smtClean="0"/>
          </a:p>
          <a:p>
            <a:pPr lvl="1"/>
            <a:endParaRPr lang="en-US" sz="2400" dirty="0" smtClean="0"/>
          </a:p>
          <a:p>
            <a:pPr lvl="1"/>
            <a:endParaRPr lang="en-US" sz="2400" dirty="0" smtClean="0"/>
          </a:p>
          <a:p>
            <a:r>
              <a:rPr lang="en-US" sz="2800" dirty="0" smtClean="0"/>
              <a:t>Important lesson: actions are easier to select from q-values than values!</a:t>
            </a:r>
          </a:p>
          <a:p>
            <a:pPr lvl="1"/>
            <a:endParaRPr lang="en-US" sz="2400" dirty="0" smtClean="0"/>
          </a:p>
          <a:p>
            <a:pPr lvl="1"/>
            <a:endParaRPr lang="en-US" sz="2400" dirty="0" smtClean="0"/>
          </a:p>
          <a:p>
            <a:pPr lvl="1"/>
            <a:endParaRPr lang="en-US" sz="2400" dirty="0" smtClean="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20885686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Iteration</a:t>
            </a:r>
            <a:endParaRPr lang="en-US" dirty="0"/>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12243923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smtClean="0">
                <a:solidFill>
                  <a:srgbClr val="CC0000"/>
                </a:solidFill>
                <a:latin typeface="Calibri"/>
                <a:cs typeface="Calibri"/>
              </a:rPr>
              <a:t>[Demo: value iteration (L9D2)]</a:t>
            </a:r>
            <a:endParaRPr lang="en-US" dirty="0">
              <a:solidFill>
                <a:srgbClr val="CC0000"/>
              </a:solidFill>
              <a:latin typeface="Calibri"/>
              <a:cs typeface="Calibri"/>
            </a:endParaRPr>
          </a:p>
        </p:txBody>
      </p:sp>
    </p:spTree>
    <p:extLst>
      <p:ext uri="{BB962C8B-B14F-4D97-AF65-F5344CB8AC3E}">
        <p14:creationId xmlns:p14="http://schemas.microsoft.com/office/powerpoint/2010/main" val="134433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6356670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6765642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544224"/>
            <a:ext cx="7510462" cy="4018097"/>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a:t>Markov Decision Processes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5486400"/>
            <a:ext cx="12192000" cy="131574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t>
            </a:r>
            <a:r>
              <a:rPr lang="en-US" sz="2400" dirty="0" err="1" smtClean="0">
                <a:latin typeface="Calibri"/>
                <a:cs typeface="Calibri"/>
              </a:rPr>
              <a:t>Abbeel</a:t>
            </a:r>
            <a:endParaRPr lang="en-US" sz="2400" dirty="0" smtClean="0">
              <a:latin typeface="Calibri"/>
              <a:cs typeface="Calibri"/>
            </a:endParaRPr>
          </a:p>
          <a:p>
            <a:pPr algn="ctr">
              <a:spcBef>
                <a:spcPct val="50000"/>
              </a:spcBef>
            </a:pPr>
            <a:r>
              <a:rPr lang="en-US" sz="2400" dirty="0" smtClean="0">
                <a:latin typeface="Calibri"/>
                <a:cs typeface="Calibri"/>
              </a:rPr>
              <a:t>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19156076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10925658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=3</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2806419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=4</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3653174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=5</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18094955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=6</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4144425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=7</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3083998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=8</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19802526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=9</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12214906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8362172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1648100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mtClean="0">
                <a:ea typeface="ＭＳ Ｐゴシック" pitchFamily="34" charset="-128"/>
              </a:rPr>
              <a:t>Non-Deterministic Search</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95" y="1219200"/>
            <a:ext cx="6150138" cy="5327650"/>
          </a:xfrm>
          <a:prstGeom prst="rect">
            <a:avLst/>
          </a:prstGeom>
          <a:noFill/>
        </p:spPr>
      </p:pic>
    </p:spTree>
    <p:extLst>
      <p:ext uri="{BB962C8B-B14F-4D97-AF65-F5344CB8AC3E}">
        <p14:creationId xmlns:p14="http://schemas.microsoft.com/office/powerpoint/2010/main" val="7128657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9863833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5182597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242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t>Policy Iteration</a:t>
            </a:r>
          </a:p>
        </p:txBody>
      </p:sp>
      <p:sp>
        <p:nvSpPr>
          <p:cNvPr id="1761283" name="Rectangle 3"/>
          <p:cNvSpPr>
            <a:spLocks noGrp="1" noChangeArrowheads="1"/>
          </p:cNvSpPr>
          <p:nvPr>
            <p:ph idx="1"/>
          </p:nvPr>
        </p:nvSpPr>
        <p:spPr/>
        <p:txBody>
          <a:bodyPr/>
          <a:lstStyle/>
          <a:p>
            <a:r>
              <a:rPr lang="en-US" sz="2800" dirty="0" smtClean="0"/>
              <a:t>Alternative approach for optimal values:</a:t>
            </a:r>
          </a:p>
          <a:p>
            <a:pPr lvl="1"/>
            <a:r>
              <a:rPr lang="en-US" sz="2400" dirty="0" smtClean="0">
                <a:solidFill>
                  <a:srgbClr val="CC0000"/>
                </a:solidFill>
              </a:rPr>
              <a:t>Step 1: Policy evaluation: </a:t>
            </a:r>
            <a:r>
              <a:rPr lang="en-US" sz="2400" dirty="0" smtClean="0"/>
              <a:t>calculate utilities for some fixed policy (not optimal utilities!) until convergence</a:t>
            </a:r>
          </a:p>
          <a:p>
            <a:pPr lvl="1"/>
            <a:r>
              <a:rPr lang="en-US" sz="2400" dirty="0" smtClean="0">
                <a:solidFill>
                  <a:srgbClr val="CC0000"/>
                </a:solidFill>
              </a:rPr>
              <a:t>Step 2: Policy improvement: </a:t>
            </a:r>
            <a:r>
              <a:rPr lang="en-US" sz="2400" dirty="0" smtClean="0"/>
              <a:t>update policy using one-step look-ahead with resulting converged (but not optimal!) utilities as future values</a:t>
            </a:r>
          </a:p>
          <a:p>
            <a:pPr lvl="1"/>
            <a:r>
              <a:rPr lang="en-US" sz="2400" dirty="0" smtClean="0"/>
              <a:t>Repeat steps until policy converges</a:t>
            </a:r>
          </a:p>
          <a:p>
            <a:pPr lvl="1"/>
            <a:endParaRPr lang="en-US" sz="2400" dirty="0" smtClean="0"/>
          </a:p>
          <a:p>
            <a:r>
              <a:rPr lang="en-US" sz="2800" dirty="0" smtClean="0"/>
              <a:t>This is </a:t>
            </a:r>
            <a:r>
              <a:rPr lang="en-US" sz="2800" dirty="0" smtClean="0">
                <a:solidFill>
                  <a:srgbClr val="CC0000"/>
                </a:solidFill>
              </a:rPr>
              <a:t>policy iteration</a:t>
            </a:r>
          </a:p>
          <a:p>
            <a:pPr lvl="1"/>
            <a:r>
              <a:rPr lang="en-US" sz="2400" dirty="0" smtClean="0"/>
              <a:t>It’s still optimal!</a:t>
            </a:r>
          </a:p>
          <a:p>
            <a:pPr lvl="1"/>
            <a:r>
              <a:rPr lang="en-US" sz="2400" dirty="0" smtClean="0"/>
              <a:t>Can converge (much) faster under some conditions</a:t>
            </a:r>
          </a:p>
        </p:txBody>
      </p:sp>
    </p:spTree>
    <p:extLst>
      <p:ext uri="{BB962C8B-B14F-4D97-AF65-F5344CB8AC3E}">
        <p14:creationId xmlns:p14="http://schemas.microsoft.com/office/powerpoint/2010/main" val="59993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Policy Iteration</a:t>
            </a:r>
          </a:p>
        </p:txBody>
      </p:sp>
      <p:sp>
        <p:nvSpPr>
          <p:cNvPr id="1762307" name="Rectangle 3"/>
          <p:cNvSpPr>
            <a:spLocks noGrp="1" noChangeArrowheads="1"/>
          </p:cNvSpPr>
          <p:nvPr>
            <p:ph idx="1"/>
          </p:nvPr>
        </p:nvSpPr>
        <p:spPr/>
        <p:txBody>
          <a:bodyPr/>
          <a:lstStyle/>
          <a:p>
            <a:pPr lvl="3"/>
            <a:endParaRPr lang="en-US" sz="1200" dirty="0" smtClean="0"/>
          </a:p>
          <a:p>
            <a:r>
              <a:rPr lang="en-US" sz="2400" dirty="0" smtClean="0"/>
              <a:t>Evaluation: For fixed current policy </a:t>
            </a:r>
            <a:r>
              <a:rPr lang="en-US" sz="2400" dirty="0" smtClean="0">
                <a:sym typeface="Symbol" pitchFamily="18" charset="2"/>
              </a:rPr>
              <a:t>, find values with policy evaluation:</a:t>
            </a:r>
          </a:p>
          <a:p>
            <a:pPr lvl="1"/>
            <a:r>
              <a:rPr lang="en-US" sz="2000" dirty="0" smtClean="0">
                <a:sym typeface="Symbol" pitchFamily="18" charset="2"/>
              </a:rPr>
              <a:t>Iterate until values converge:</a:t>
            </a:r>
          </a:p>
          <a:p>
            <a:endParaRPr lang="en-US" sz="2400" dirty="0" smtClean="0">
              <a:sym typeface="Symbol" pitchFamily="18" charset="2"/>
            </a:endParaRPr>
          </a:p>
          <a:p>
            <a:endParaRPr lang="en-US" sz="2400" dirty="0" smtClean="0">
              <a:sym typeface="Symbol" pitchFamily="18" charset="2"/>
            </a:endParaRPr>
          </a:p>
          <a:p>
            <a:endParaRPr lang="en-US" sz="2400" dirty="0" smtClean="0">
              <a:sym typeface="Symbol" pitchFamily="18" charset="2"/>
            </a:endParaRPr>
          </a:p>
          <a:p>
            <a:r>
              <a:rPr lang="en-US" sz="2400" dirty="0" smtClean="0"/>
              <a:t>Improvement: For fixed values, get a better policy using policy extraction</a:t>
            </a:r>
          </a:p>
          <a:p>
            <a:pPr lvl="1"/>
            <a:r>
              <a:rPr lang="en-US" sz="2000" dirty="0" smtClean="0"/>
              <a:t>One-step look-ahead:</a:t>
            </a:r>
          </a:p>
          <a:p>
            <a:endParaRPr lang="en-US" sz="2400" dirty="0" smtClean="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198561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Comparison</a:t>
            </a:r>
          </a:p>
        </p:txBody>
      </p:sp>
      <p:sp>
        <p:nvSpPr>
          <p:cNvPr id="33795" name="Rectangle 3"/>
          <p:cNvSpPr>
            <a:spLocks noGrp="1" noChangeArrowheads="1"/>
          </p:cNvSpPr>
          <p:nvPr>
            <p:ph idx="1"/>
          </p:nvPr>
        </p:nvSpPr>
        <p:spPr>
          <a:xfrm>
            <a:off x="457200" y="1447800"/>
            <a:ext cx="11201400" cy="5257800"/>
          </a:xfrm>
        </p:spPr>
        <p:txBody>
          <a:bodyPr/>
          <a:lstStyle/>
          <a:p>
            <a:r>
              <a:rPr lang="en-US" sz="2400" dirty="0" smtClean="0"/>
              <a:t>Both value iteration and policy iteration compute the same thing (all optimal values)</a:t>
            </a:r>
          </a:p>
          <a:p>
            <a:pPr lvl="3"/>
            <a:endParaRPr lang="en-US" sz="1200" dirty="0" smtClean="0"/>
          </a:p>
          <a:p>
            <a:r>
              <a:rPr lang="en-US" sz="2400" dirty="0" smtClean="0"/>
              <a:t>In value iteration:</a:t>
            </a:r>
          </a:p>
          <a:p>
            <a:pPr lvl="1"/>
            <a:r>
              <a:rPr lang="en-US" sz="2200" dirty="0" smtClean="0"/>
              <a:t>Every iteration updates both the values and (implicitly) the policy</a:t>
            </a:r>
          </a:p>
          <a:p>
            <a:pPr lvl="1"/>
            <a:r>
              <a:rPr lang="en-US" sz="2200" dirty="0" smtClean="0"/>
              <a:t>We don’t track the policy, but taking the max over actions implicitly </a:t>
            </a:r>
            <a:r>
              <a:rPr lang="en-US" sz="2200" dirty="0" err="1" smtClean="0"/>
              <a:t>recomputes</a:t>
            </a:r>
            <a:r>
              <a:rPr lang="en-US" sz="2200" dirty="0" smtClean="0"/>
              <a:t> it</a:t>
            </a:r>
          </a:p>
          <a:p>
            <a:pPr lvl="3"/>
            <a:endParaRPr lang="en-US" sz="1200" dirty="0" smtClean="0"/>
          </a:p>
          <a:p>
            <a:r>
              <a:rPr lang="en-US" sz="2400" dirty="0" smtClean="0"/>
              <a:t>In policy iteration:</a:t>
            </a:r>
          </a:p>
          <a:p>
            <a:pPr lvl="1"/>
            <a:r>
              <a:rPr lang="en-US" sz="2200" dirty="0" smtClean="0"/>
              <a:t>We do several passes that update utilities with fixed policy (each pass is fast because we consider only one action, not all of them)</a:t>
            </a:r>
          </a:p>
          <a:p>
            <a:pPr lvl="1"/>
            <a:r>
              <a:rPr lang="en-US" sz="2200" dirty="0" smtClean="0"/>
              <a:t>After the policy is evaluated, a new policy is chosen (slow like a value iteration pass)</a:t>
            </a:r>
          </a:p>
          <a:p>
            <a:pPr lvl="1"/>
            <a:r>
              <a:rPr lang="en-US" sz="2200" dirty="0" smtClean="0"/>
              <a:t>The new policy will be better (or we’re done)</a:t>
            </a:r>
          </a:p>
          <a:p>
            <a:pPr lvl="4"/>
            <a:endParaRPr lang="en-US" sz="1200" dirty="0" smtClean="0"/>
          </a:p>
          <a:p>
            <a:pPr>
              <a:spcBef>
                <a:spcPts val="1200"/>
              </a:spcBef>
            </a:pPr>
            <a:r>
              <a:rPr lang="en-US" sz="2400" dirty="0" smtClean="0"/>
              <a:t>Both are dynamic programs for solving MDPs</a:t>
            </a:r>
          </a:p>
        </p:txBody>
      </p:sp>
    </p:spTree>
    <p:extLst>
      <p:ext uri="{BB962C8B-B14F-4D97-AF65-F5344CB8AC3E}">
        <p14:creationId xmlns:p14="http://schemas.microsoft.com/office/powerpoint/2010/main" val="3139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MDP Algorithms</a:t>
            </a:r>
            <a:endParaRPr lang="en-US" dirty="0"/>
          </a:p>
        </p:txBody>
      </p:sp>
      <p:sp>
        <p:nvSpPr>
          <p:cNvPr id="3" name="Content Placeholder 2"/>
          <p:cNvSpPr>
            <a:spLocks noGrp="1"/>
          </p:cNvSpPr>
          <p:nvPr>
            <p:ph idx="1"/>
          </p:nvPr>
        </p:nvSpPr>
        <p:spPr/>
        <p:txBody>
          <a:bodyPr/>
          <a:lstStyle/>
          <a:p>
            <a:r>
              <a:rPr lang="en-US" sz="2800" dirty="0" smtClean="0"/>
              <a:t>So you want to….</a:t>
            </a:r>
          </a:p>
          <a:p>
            <a:pPr lvl="1"/>
            <a:r>
              <a:rPr lang="en-US" sz="2400" dirty="0" smtClean="0"/>
              <a:t>Compute optimal values: use value iteration or policy iteration</a:t>
            </a:r>
          </a:p>
          <a:p>
            <a:pPr lvl="1"/>
            <a:r>
              <a:rPr lang="en-US" sz="2400" dirty="0" smtClean="0"/>
              <a:t>Compute values for a particular policy: use policy evaluation</a:t>
            </a:r>
          </a:p>
          <a:p>
            <a:pPr lvl="1"/>
            <a:r>
              <a:rPr lang="en-US" sz="2400" dirty="0" smtClean="0"/>
              <a:t>Turn your values into a policy: use policy extraction (one-step </a:t>
            </a:r>
            <a:r>
              <a:rPr lang="en-US" sz="2400" dirty="0" err="1" smtClean="0"/>
              <a:t>lookahead</a:t>
            </a:r>
            <a:r>
              <a:rPr lang="en-US" sz="2400" dirty="0" smtClean="0"/>
              <a:t>)</a:t>
            </a:r>
          </a:p>
          <a:p>
            <a:pPr lvl="1"/>
            <a:endParaRPr lang="en-US" sz="2400" dirty="0" smtClean="0"/>
          </a:p>
          <a:p>
            <a:r>
              <a:rPr lang="en-US" sz="2800" dirty="0" smtClean="0"/>
              <a:t>These all look the same!</a:t>
            </a:r>
          </a:p>
          <a:p>
            <a:pPr lvl="1"/>
            <a:r>
              <a:rPr lang="en-US" sz="2400" dirty="0" smtClean="0"/>
              <a:t>They basically are – they are all variations of Bellman updates</a:t>
            </a:r>
          </a:p>
          <a:p>
            <a:pPr lvl="1"/>
            <a:r>
              <a:rPr lang="en-US" sz="2400" dirty="0" smtClean="0"/>
              <a:t>They all use one-step </a:t>
            </a:r>
            <a:r>
              <a:rPr lang="en-US" sz="2400" dirty="0" err="1" smtClean="0"/>
              <a:t>lookahead</a:t>
            </a:r>
            <a:r>
              <a:rPr lang="en-US" sz="2400" dirty="0" smtClean="0"/>
              <a:t> </a:t>
            </a:r>
            <a:r>
              <a:rPr lang="en-US" sz="2400" dirty="0" err="1" smtClean="0"/>
              <a:t>expectimax</a:t>
            </a:r>
            <a:r>
              <a:rPr lang="en-US" sz="2400" dirty="0" smtClean="0"/>
              <a:t> fragments</a:t>
            </a:r>
          </a:p>
          <a:p>
            <a:pPr lvl="1"/>
            <a:r>
              <a:rPr lang="en-US" sz="2400" dirty="0" smtClean="0"/>
              <a:t>They differ only in whether we plug in a fixed policy or max over actions</a:t>
            </a:r>
          </a:p>
        </p:txBody>
      </p:sp>
    </p:spTree>
    <p:extLst>
      <p:ext uri="{BB962C8B-B14F-4D97-AF65-F5344CB8AC3E}">
        <p14:creationId xmlns:p14="http://schemas.microsoft.com/office/powerpoint/2010/main" val="98715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Reinforcement Learning!</a:t>
            </a:r>
            <a:endParaRPr lang="en-US" dirty="0"/>
          </a:p>
        </p:txBody>
      </p:sp>
    </p:spTree>
    <p:extLst>
      <p:ext uri="{BB962C8B-B14F-4D97-AF65-F5344CB8AC3E}">
        <p14:creationId xmlns:p14="http://schemas.microsoft.com/office/powerpoint/2010/main" val="13642688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smtClean="0">
                <a:ea typeface="ＭＳ Ｐゴシック" pitchFamily="34" charset="-128"/>
              </a:rPr>
              <a:t>Example: Grid World</a:t>
            </a:r>
          </a:p>
        </p:txBody>
      </p:sp>
      <p:pic>
        <p:nvPicPr>
          <p:cNvPr id="18434" name="Picture 4"/>
          <p:cNvPicPr>
            <a:picLocks noChangeAspect="1" noChangeArrowheads="1"/>
          </p:cNvPicPr>
          <p:nvPr/>
        </p:nvPicPr>
        <p:blipFill>
          <a:blip r:embed="rId3" cstate="print"/>
          <a:srcRect/>
          <a:stretch>
            <a:fillRect/>
          </a:stretch>
        </p:blipFill>
        <p:spPr bwMode="auto">
          <a:xfrm>
            <a:off x="6990735" y="1371600"/>
            <a:ext cx="4495800" cy="3484999"/>
          </a:xfrm>
          <a:prstGeom prst="rect">
            <a:avLst/>
          </a:prstGeom>
          <a:noFill/>
          <a:ln w="9525">
            <a:noFill/>
            <a:miter lim="800000"/>
            <a:headEnd/>
            <a:tailEnd/>
          </a:ln>
        </p:spPr>
      </p:pic>
      <p:sp>
        <p:nvSpPr>
          <p:cNvPr id="18436" name="Rectangle 3"/>
          <p:cNvSpPr txBox="1">
            <a:spLocks noChangeArrowheads="1"/>
          </p:cNvSpPr>
          <p:nvPr/>
        </p:nvSpPr>
        <p:spPr bwMode="auto">
          <a:xfrm>
            <a:off x="228600" y="1493838"/>
            <a:ext cx="6477000" cy="4525962"/>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A maze-like problem</a:t>
            </a:r>
          </a:p>
          <a:p>
            <a:pPr marL="800100" lvl="1" indent="-342900" eaLnBrk="0" hangingPunct="0">
              <a:spcBef>
                <a:spcPct val="20000"/>
              </a:spcBef>
              <a:buFont typeface="Wingdings" pitchFamily="2" charset="2"/>
              <a:buChar char="§"/>
            </a:pPr>
            <a:r>
              <a:rPr lang="en-US" smtClean="0">
                <a:latin typeface="Calibri" pitchFamily="34" charset="0"/>
              </a:rPr>
              <a:t>The </a:t>
            </a:r>
            <a:r>
              <a:rPr lang="en-US">
                <a:latin typeface="Calibri" pitchFamily="34" charset="0"/>
              </a:rPr>
              <a:t>agent lives in a grid</a:t>
            </a:r>
          </a:p>
          <a:p>
            <a:pPr marL="800100" lvl="1" indent="-342900" eaLnBrk="0" hangingPunct="0">
              <a:spcBef>
                <a:spcPct val="20000"/>
              </a:spcBef>
              <a:buFont typeface="Wingdings" pitchFamily="2" charset="2"/>
              <a:buChar char="§"/>
            </a:pPr>
            <a:r>
              <a:rPr lang="en-US">
                <a:latin typeface="Calibri" pitchFamily="34" charset="0"/>
              </a:rPr>
              <a:t>Walls block the </a:t>
            </a:r>
            <a:r>
              <a:rPr lang="en-US" smtClean="0">
                <a:latin typeface="Calibri" pitchFamily="34" charset="0"/>
              </a:rPr>
              <a:t>agent’</a:t>
            </a:r>
            <a:r>
              <a:rPr lang="en-US" altLang="ja-JP" smtClean="0">
                <a:latin typeface="Calibri" pitchFamily="34" charset="0"/>
              </a:rPr>
              <a:t>s path</a:t>
            </a:r>
          </a:p>
          <a:p>
            <a:pPr marL="800100" lvl="1" indent="-342900" eaLnBrk="0" hangingPunct="0">
              <a:spcBef>
                <a:spcPct val="20000"/>
              </a:spcBef>
              <a:buFont typeface="Wingdings" pitchFamily="2" charset="2"/>
              <a:buChar char="§"/>
            </a:pPr>
            <a:endParaRPr lang="en-US" altLang="ja-JP"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Noisy movement: </a:t>
            </a:r>
            <a:r>
              <a:rPr lang="en-US" altLang="ja-JP" sz="2000" smtClean="0">
                <a:solidFill>
                  <a:schemeClr val="accent2"/>
                </a:solidFill>
                <a:latin typeface="Calibri" pitchFamily="34" charset="0"/>
              </a:rPr>
              <a:t>actions do </a:t>
            </a:r>
            <a:r>
              <a:rPr lang="en-US" altLang="ja-JP" sz="2000">
                <a:solidFill>
                  <a:schemeClr val="accent2"/>
                </a:solidFill>
                <a:latin typeface="Calibri" pitchFamily="34" charset="0"/>
              </a:rPr>
              <a:t>not always go as </a:t>
            </a:r>
            <a:r>
              <a:rPr lang="en-US" altLang="ja-JP" sz="2000" smtClean="0">
                <a:solidFill>
                  <a:schemeClr val="accent2"/>
                </a:solidFill>
                <a:latin typeface="Calibri" pitchFamily="34" charset="0"/>
              </a:rPr>
              <a:t>planned</a:t>
            </a:r>
            <a:endParaRPr lang="en-US" altLang="ja-JP" sz="2000">
              <a:solidFill>
                <a:schemeClr val="accent2"/>
              </a:solidFill>
              <a:latin typeface="Calibri" pitchFamily="34" charset="0"/>
            </a:endParaRPr>
          </a:p>
          <a:p>
            <a:pPr marL="800100" lvl="1" indent="-342900" eaLnBrk="0" hangingPunct="0">
              <a:spcBef>
                <a:spcPct val="20000"/>
              </a:spcBef>
              <a:buClr>
                <a:schemeClr val="accent2"/>
              </a:buClr>
              <a:buFont typeface="Wingdings" pitchFamily="2" charset="2"/>
              <a:buChar char="§"/>
            </a:pPr>
            <a:r>
              <a:rPr lang="en-US">
                <a:latin typeface="Calibri" pitchFamily="34" charset="0"/>
              </a:rPr>
              <a:t>80% of the time, the action North takes the agent North </a:t>
            </a:r>
            <a:br>
              <a:rPr lang="en-US">
                <a:latin typeface="Calibri" pitchFamily="34" charset="0"/>
              </a:rPr>
            </a:br>
            <a:r>
              <a:rPr lang="en-US">
                <a:latin typeface="Calibri" pitchFamily="34" charset="0"/>
              </a:rPr>
              <a:t>(if there is no wall there)</a:t>
            </a:r>
          </a:p>
          <a:p>
            <a:pPr marL="800100" lvl="1" indent="-342900" eaLnBrk="0" hangingPunct="0">
              <a:spcBef>
                <a:spcPct val="20000"/>
              </a:spcBef>
              <a:buClr>
                <a:schemeClr val="accent2"/>
              </a:buClr>
              <a:buFont typeface="Wingdings" pitchFamily="2" charset="2"/>
              <a:buChar char="§"/>
            </a:pPr>
            <a:r>
              <a:rPr lang="en-US">
                <a:latin typeface="Calibri" pitchFamily="34" charset="0"/>
              </a:rPr>
              <a:t>10% of the time, North takes the agent West; 10% East</a:t>
            </a:r>
          </a:p>
          <a:p>
            <a:pPr marL="800100" lvl="1" indent="-342900" eaLnBrk="0" hangingPunct="0">
              <a:spcBef>
                <a:spcPct val="20000"/>
              </a:spcBef>
              <a:buClr>
                <a:schemeClr val="accent2"/>
              </a:buClr>
              <a:buFont typeface="Wingdings" pitchFamily="2" charset="2"/>
              <a:buChar char="§"/>
            </a:pPr>
            <a:r>
              <a:rPr lang="en-US">
                <a:latin typeface="Calibri" pitchFamily="34" charset="0"/>
              </a:rPr>
              <a:t>If there is a wall in the direction the agent would have been taken, the agent stays </a:t>
            </a:r>
            <a:r>
              <a:rPr lang="en-US" smtClean="0">
                <a:latin typeface="Calibri" pitchFamily="34" charset="0"/>
              </a:rPr>
              <a:t>put</a:t>
            </a:r>
          </a:p>
          <a:p>
            <a:pPr marL="800100" lvl="1" indent="-342900" eaLnBrk="0" hangingPunct="0">
              <a:spcBef>
                <a:spcPct val="20000"/>
              </a:spcBef>
              <a:buClr>
                <a:schemeClr val="accent2"/>
              </a:buClr>
              <a:buFont typeface="Wingdings" pitchFamily="2" charset="2"/>
              <a:buChar char="§"/>
            </a:pPr>
            <a:endParaRPr lang="en-US"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smtClean="0">
                <a:solidFill>
                  <a:schemeClr val="accent2"/>
                </a:solidFill>
                <a:latin typeface="Calibri" pitchFamily="34" charset="0"/>
              </a:rPr>
              <a:t>The agent receives rewards each time step</a:t>
            </a:r>
          </a:p>
          <a:p>
            <a:pPr marL="800100" lvl="1" indent="-342900" eaLnBrk="0" hangingPunct="0">
              <a:spcBef>
                <a:spcPct val="20000"/>
              </a:spcBef>
              <a:buFont typeface="Wingdings" pitchFamily="2" charset="2"/>
              <a:buChar char="§"/>
            </a:pPr>
            <a:r>
              <a:rPr lang="en-US" smtClean="0">
                <a:latin typeface="Calibri" pitchFamily="34" charset="0"/>
              </a:rPr>
              <a:t>Small </a:t>
            </a:r>
            <a:r>
              <a:rPr lang="en-US" altLang="ja-JP" smtClean="0">
                <a:latin typeface="Calibri" pitchFamily="34" charset="0"/>
              </a:rPr>
              <a:t>“living” </a:t>
            </a:r>
            <a:r>
              <a:rPr lang="en-US" altLang="ja-JP">
                <a:latin typeface="Calibri" pitchFamily="34" charset="0"/>
              </a:rPr>
              <a:t>reward each step (can be negative)</a:t>
            </a:r>
          </a:p>
          <a:p>
            <a:pPr marL="800100" lvl="1" indent="-342900" eaLnBrk="0" hangingPunct="0">
              <a:spcBef>
                <a:spcPct val="20000"/>
              </a:spcBef>
              <a:buFont typeface="Wingdings" pitchFamily="2" charset="2"/>
              <a:buChar char="§"/>
            </a:pPr>
            <a:r>
              <a:rPr lang="en-US">
                <a:latin typeface="Calibri" pitchFamily="34" charset="0"/>
              </a:rPr>
              <a:t>Big rewards come at the </a:t>
            </a:r>
            <a:r>
              <a:rPr lang="en-US" smtClean="0">
                <a:latin typeface="Calibri" pitchFamily="34" charset="0"/>
              </a:rPr>
              <a:t>end (good or bad)</a:t>
            </a:r>
          </a:p>
          <a:p>
            <a:pPr marL="800100" lvl="1" indent="-342900" eaLnBrk="0" hangingPunct="0">
              <a:spcBef>
                <a:spcPct val="20000"/>
              </a:spcBef>
              <a:buFont typeface="Wingdings" pitchFamily="2" charset="2"/>
              <a:buChar char="§"/>
            </a:pPr>
            <a:endParaRPr lang="en-US" sz="600">
              <a:latin typeface="Calibri" pitchFamily="34" charset="0"/>
            </a:endParaRPr>
          </a:p>
          <a:p>
            <a:pPr marL="342900" indent="-342900" eaLnBrk="0" hangingPunct="0">
              <a:spcBef>
                <a:spcPct val="20000"/>
              </a:spcBef>
              <a:buClr>
                <a:schemeClr val="accent2"/>
              </a:buClr>
              <a:buFont typeface="Wingdings" pitchFamily="2" charset="2"/>
              <a:buChar char="§"/>
            </a:pPr>
            <a:r>
              <a:rPr lang="en-US" sz="2000">
                <a:solidFill>
                  <a:schemeClr val="accent2"/>
                </a:solidFill>
                <a:latin typeface="Calibri" pitchFamily="34" charset="0"/>
              </a:rPr>
              <a:t>Goal: maximize sum of rewards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43135" y="137329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210800" y="389654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067801" y="388620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677400" y="2895600"/>
            <a:ext cx="433322" cy="781050"/>
          </a:xfrm>
          <a:prstGeom prst="rect">
            <a:avLst/>
          </a:prstGeom>
          <a:noFill/>
          <a:ln w="9525">
            <a:noFill/>
            <a:miter lim="800000"/>
            <a:headEnd/>
            <a:tailEnd/>
          </a:ln>
        </p:spPr>
      </p:pic>
      <p:pic>
        <p:nvPicPr>
          <p:cNvPr id="14" name="Picture 2" descr="C:\Users\Dan\Dropbox\Office\CS 188\Ketrina Art\MDPs\AgentTopDown.png"/>
          <p:cNvPicPr>
            <a:picLocks noChangeAspect="1" noChangeArrowheads="1"/>
          </p:cNvPicPr>
          <p:nvPr/>
        </p:nvPicPr>
        <p:blipFill>
          <a:blip r:embed="rId8" cstate="print"/>
          <a:srcRect/>
          <a:stretch>
            <a:fillRect/>
          </a:stretch>
        </p:blipFill>
        <p:spPr bwMode="auto">
          <a:xfrm>
            <a:off x="9454765" y="3549650"/>
            <a:ext cx="815578" cy="762000"/>
          </a:xfrm>
          <a:prstGeom prst="rect">
            <a:avLst/>
          </a:prstGeom>
          <a:noFill/>
        </p:spPr>
      </p:pic>
    </p:spTree>
    <p:extLst>
      <p:ext uri="{BB962C8B-B14F-4D97-AF65-F5344CB8AC3E}">
        <p14:creationId xmlns:p14="http://schemas.microsoft.com/office/powerpoint/2010/main" val="180326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3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43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6">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3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smtClean="0">
                <a:ea typeface="ＭＳ Ｐゴシック" pitchFamily="34" charset="-128"/>
              </a:rPr>
              <a:t>Policies</a:t>
            </a:r>
          </a:p>
        </p:txBody>
      </p:sp>
      <p:pic>
        <p:nvPicPr>
          <p:cNvPr id="26627" name="Picture 4"/>
          <p:cNvPicPr>
            <a:picLocks noChangeAspect="1" noChangeArrowheads="1"/>
          </p:cNvPicPr>
          <p:nvPr/>
        </p:nvPicPr>
        <p:blipFill>
          <a:blip r:embed="rId3" cstate="print"/>
          <a:srcRect/>
          <a:stretch>
            <a:fillRect/>
          </a:stretch>
        </p:blipFill>
        <p:spPr bwMode="auto">
          <a:xfrm>
            <a:off x="7315200" y="1524000"/>
            <a:ext cx="4013200" cy="3057525"/>
          </a:xfrm>
          <a:prstGeom prst="rect">
            <a:avLst/>
          </a:prstGeom>
          <a:noFill/>
          <a:ln w="9525">
            <a:noFill/>
            <a:miter lim="800000"/>
            <a:headEnd/>
            <a:tailEnd/>
          </a:ln>
        </p:spPr>
      </p:pic>
      <p:sp>
        <p:nvSpPr>
          <p:cNvPr id="26628" name="Text Box 5"/>
          <p:cNvSpPr txBox="1">
            <a:spLocks noChangeArrowheads="1"/>
          </p:cNvSpPr>
          <p:nvPr/>
        </p:nvSpPr>
        <p:spPr bwMode="auto">
          <a:xfrm>
            <a:off x="6629400" y="4724400"/>
            <a:ext cx="5105400" cy="830997"/>
          </a:xfrm>
          <a:prstGeom prst="rect">
            <a:avLst/>
          </a:prstGeom>
          <a:noFill/>
          <a:ln w="9525">
            <a:noFill/>
            <a:miter lim="800000"/>
            <a:headEnd/>
            <a:tailEnd/>
          </a:ln>
        </p:spPr>
        <p:txBody>
          <a:bodyPr wrap="square">
            <a:spAutoFit/>
          </a:bodyPr>
          <a:lstStyle/>
          <a:p>
            <a:pPr algn="ctr">
              <a:spcBef>
                <a:spcPct val="50000"/>
              </a:spcBef>
            </a:pPr>
            <a:r>
              <a:rPr lang="en-US" sz="2400">
                <a:latin typeface="Calibri" pitchFamily="34" charset="0"/>
              </a:rPr>
              <a:t>Optimal policy when R(s, a, </a:t>
            </a:r>
            <a:r>
              <a:rPr lang="en-US" sz="2400" smtClean="0">
                <a:latin typeface="Calibri" pitchFamily="34" charset="0"/>
              </a:rPr>
              <a:t>s</a:t>
            </a:r>
            <a:r>
              <a:rPr lang="en-US" altLang="ja-JP" sz="2400" smtClean="0">
                <a:latin typeface="Calibri" pitchFamily="34" charset="0"/>
              </a:rPr>
              <a:t>’) </a:t>
            </a:r>
            <a:r>
              <a:rPr lang="en-US" altLang="ja-JP" sz="2400">
                <a:latin typeface="Calibri" pitchFamily="34" charset="0"/>
              </a:rPr>
              <a:t>= -0.03 for all non-terminals s</a:t>
            </a:r>
            <a:endParaRPr lang="en-US" sz="2400">
              <a:latin typeface="Calibri" pitchFamily="34" charset="0"/>
            </a:endParaRP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53200" y="1295742"/>
            <a:ext cx="5410200" cy="3162994"/>
          </a:xfrm>
          <a:prstGeom prst="rect">
            <a:avLst/>
          </a:prstGeom>
          <a:noFill/>
        </p:spPr>
      </p:pic>
      <p:sp>
        <p:nvSpPr>
          <p:cNvPr id="26626" name="Rectangle 3"/>
          <p:cNvSpPr>
            <a:spLocks noGrp="1" noChangeArrowheads="1"/>
          </p:cNvSpPr>
          <p:nvPr>
            <p:ph idx="1"/>
          </p:nvPr>
        </p:nvSpPr>
        <p:spPr>
          <a:xfrm>
            <a:off x="304800" y="1447800"/>
            <a:ext cx="6400800" cy="4525963"/>
          </a:xfrm>
        </p:spPr>
        <p:txBody>
          <a:bodyPr/>
          <a:lstStyle/>
          <a:p>
            <a:r>
              <a:rPr lang="en-US" sz="2400" smtClean="0">
                <a:ea typeface="ＭＳ Ｐゴシック" pitchFamily="34" charset="-128"/>
              </a:rPr>
              <a:t>In deterministic single-agent search problems, we wanted an optimal </a:t>
            </a:r>
            <a:r>
              <a:rPr lang="en-US" sz="2400" smtClean="0">
                <a:solidFill>
                  <a:srgbClr val="CC0000"/>
                </a:solidFill>
                <a:ea typeface="ＭＳ Ｐゴシック" pitchFamily="34" charset="-128"/>
              </a:rPr>
              <a:t>plan</a:t>
            </a:r>
            <a:r>
              <a:rPr lang="en-US" sz="2400" smtClean="0">
                <a:ea typeface="ＭＳ Ｐゴシック" pitchFamily="34" charset="-128"/>
              </a:rPr>
              <a:t>, or sequence of actions, from start to a goal</a:t>
            </a:r>
          </a:p>
          <a:p>
            <a:endParaRPr lang="en-US" sz="2400" smtClean="0">
              <a:ea typeface="ＭＳ Ｐゴシック" pitchFamily="34" charset="-128"/>
            </a:endParaRPr>
          </a:p>
          <a:p>
            <a:r>
              <a:rPr lang="en-US" sz="2400" smtClean="0">
                <a:ea typeface="ＭＳ Ｐゴシック" pitchFamily="34" charset="-128"/>
              </a:rPr>
              <a:t>For MDPs, we want an optimal </a:t>
            </a:r>
            <a:r>
              <a:rPr lang="en-US" sz="2400" smtClean="0">
                <a:solidFill>
                  <a:srgbClr val="CC0000"/>
                </a:solidFill>
                <a:ea typeface="ＭＳ Ｐゴシック" pitchFamily="34" charset="-128"/>
              </a:rPr>
              <a:t>policy </a:t>
            </a:r>
            <a:r>
              <a:rPr lang="en-US" sz="2400" smtClean="0">
                <a:solidFill>
                  <a:srgbClr val="CC0000"/>
                </a:solidFill>
                <a:ea typeface="ＭＳ Ｐゴシック" pitchFamily="34" charset="-128"/>
                <a:sym typeface="Symbol" pitchFamily="18" charset="2"/>
              </a:rPr>
              <a:t>*: S → A</a:t>
            </a:r>
          </a:p>
          <a:p>
            <a:pPr lvl="1"/>
            <a:r>
              <a:rPr lang="en-US" sz="2000" smtClean="0">
                <a:ea typeface="ＭＳ Ｐゴシック" pitchFamily="34" charset="-128"/>
                <a:sym typeface="Symbol" pitchFamily="18" charset="2"/>
              </a:rPr>
              <a:t>A policy  gives an action for each state</a:t>
            </a:r>
          </a:p>
          <a:p>
            <a:pPr lvl="1"/>
            <a:r>
              <a:rPr lang="en-US" sz="2000" smtClean="0">
                <a:ea typeface="ＭＳ Ｐゴシック" pitchFamily="34" charset="-128"/>
                <a:sym typeface="Symbol" pitchFamily="18" charset="2"/>
              </a:rPr>
              <a:t>An optimal policy is one that maximizes        expected utility if followed</a:t>
            </a:r>
          </a:p>
          <a:p>
            <a:pPr lvl="1"/>
            <a:r>
              <a:rPr lang="en-US" sz="2000" smtClean="0">
                <a:ea typeface="ＭＳ Ｐゴシック" pitchFamily="34" charset="-128"/>
                <a:sym typeface="Symbol" pitchFamily="18" charset="2"/>
              </a:rPr>
              <a:t>An explicit policy defines a reflex agent</a:t>
            </a:r>
          </a:p>
          <a:p>
            <a:pPr lvl="1"/>
            <a:endParaRPr lang="en-US" sz="2000" smtClean="0">
              <a:ea typeface="ＭＳ Ｐゴシック" pitchFamily="34" charset="-128"/>
              <a:sym typeface="Symbol" pitchFamily="18" charset="2"/>
            </a:endParaRPr>
          </a:p>
          <a:p>
            <a:r>
              <a:rPr lang="en-US" sz="2400" err="1" smtClean="0">
                <a:ea typeface="ＭＳ Ｐゴシック" pitchFamily="34" charset="-128"/>
                <a:sym typeface="Symbol" pitchFamily="18" charset="2"/>
              </a:rPr>
              <a:t>Expectimax</a:t>
            </a:r>
            <a:r>
              <a:rPr lang="en-US" sz="2400" smtClean="0">
                <a:ea typeface="ＭＳ Ｐゴシック" pitchFamily="34" charset="-128"/>
                <a:sym typeface="Symbol" pitchFamily="18" charset="2"/>
              </a:rPr>
              <a:t> didn’t compute entire policies</a:t>
            </a:r>
          </a:p>
          <a:p>
            <a:pPr lvl="1"/>
            <a:r>
              <a:rPr lang="en-US" sz="2000" smtClean="0">
                <a:ea typeface="ＭＳ Ｐゴシック" pitchFamily="34" charset="-128"/>
                <a:sym typeface="Symbol" pitchFamily="18" charset="2"/>
              </a:rPr>
              <a:t>It computed the action for a single state only</a:t>
            </a:r>
          </a:p>
          <a:p>
            <a:pPr lvl="1"/>
            <a:endParaRPr lang="en-US" sz="2000" smtClean="0">
              <a:ea typeface="ＭＳ Ｐゴシック" pitchFamily="34" charset="-128"/>
              <a:sym typeface="Symbol" pitchFamily="18" charset="2"/>
            </a:endParaRPr>
          </a:p>
        </p:txBody>
      </p:sp>
    </p:spTree>
    <p:extLst>
      <p:ext uri="{BB962C8B-B14F-4D97-AF65-F5344CB8AC3E}">
        <p14:creationId xmlns:p14="http://schemas.microsoft.com/office/powerpoint/2010/main" val="9716059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Racing</a:t>
            </a:r>
            <a:endParaRPr lang="en-US">
              <a:latin typeface="Calibri"/>
              <a:cs typeface="Calibri"/>
            </a:endParaRPr>
          </a:p>
        </p:txBody>
      </p:sp>
      <p:sp>
        <p:nvSpPr>
          <p:cNvPr id="3" name="Content Placeholder 2"/>
          <p:cNvSpPr>
            <a:spLocks noGrp="1"/>
          </p:cNvSpPr>
          <p:nvPr>
            <p:ph idx="1"/>
          </p:nvPr>
        </p:nvSpPr>
        <p:spPr>
          <a:xfrm>
            <a:off x="228600" y="1295400"/>
            <a:ext cx="11379200" cy="4729164"/>
          </a:xfrm>
        </p:spPr>
        <p:txBody>
          <a:bodyPr/>
          <a:lstStyle/>
          <a:p>
            <a:pPr>
              <a:buClrTx/>
            </a:pPr>
            <a:r>
              <a:rPr lang="en-US" sz="2000" smtClean="0">
                <a:solidFill>
                  <a:schemeClr val="tx1"/>
                </a:solidFill>
                <a:latin typeface="Calibri"/>
                <a:cs typeface="Calibri"/>
              </a:rPr>
              <a:t>A robot car wants to travel far, quickly</a:t>
            </a:r>
          </a:p>
          <a:p>
            <a:pPr>
              <a:buClrTx/>
            </a:pPr>
            <a:r>
              <a:rPr lang="en-US" sz="2000" smtClean="0">
                <a:solidFill>
                  <a:schemeClr val="tx1"/>
                </a:solidFill>
                <a:latin typeface="Calibri"/>
                <a:cs typeface="Calibri"/>
              </a:rPr>
              <a:t>Three states: </a:t>
            </a:r>
            <a:r>
              <a:rPr lang="en-US" sz="2000" smtClean="0">
                <a:solidFill>
                  <a:srgbClr val="00B0F0"/>
                </a:solidFill>
                <a:latin typeface="Calibri"/>
                <a:cs typeface="Calibri"/>
              </a:rPr>
              <a:t>Cool</a:t>
            </a:r>
            <a:r>
              <a:rPr lang="en-US" sz="2000" smtClean="0">
                <a:solidFill>
                  <a:schemeClr val="tx1"/>
                </a:solidFill>
                <a:latin typeface="Calibri"/>
                <a:cs typeface="Calibri"/>
              </a:rPr>
              <a:t>, </a:t>
            </a:r>
            <a:r>
              <a:rPr lang="en-US" sz="2000" smtClean="0">
                <a:solidFill>
                  <a:srgbClr val="7F2727"/>
                </a:solidFill>
                <a:latin typeface="Calibri"/>
                <a:cs typeface="Calibri"/>
              </a:rPr>
              <a:t>Warm</a:t>
            </a:r>
            <a:r>
              <a:rPr lang="en-US" sz="2000" smtClean="0">
                <a:solidFill>
                  <a:schemeClr val="tx1"/>
                </a:solidFill>
                <a:latin typeface="Calibri"/>
                <a:cs typeface="Calibri"/>
              </a:rPr>
              <a:t>, Overheated</a:t>
            </a:r>
          </a:p>
          <a:p>
            <a:pPr>
              <a:buClrTx/>
            </a:pPr>
            <a:r>
              <a:rPr lang="en-US" sz="2000" smtClean="0">
                <a:solidFill>
                  <a:schemeClr val="tx1"/>
                </a:solidFill>
                <a:latin typeface="Calibri"/>
                <a:cs typeface="Calibri"/>
              </a:rPr>
              <a:t>Two actions: </a:t>
            </a:r>
            <a:r>
              <a:rPr lang="en-US" sz="2000" i="1" smtClean="0">
                <a:latin typeface="Calibri"/>
                <a:cs typeface="Calibri"/>
              </a:rPr>
              <a:t>Slow</a:t>
            </a:r>
            <a:r>
              <a:rPr lang="en-US" sz="2000" smtClean="0">
                <a:solidFill>
                  <a:schemeClr val="tx1"/>
                </a:solidFill>
                <a:latin typeface="Calibri"/>
                <a:cs typeface="Calibri"/>
              </a:rPr>
              <a:t>, </a:t>
            </a:r>
            <a:r>
              <a:rPr lang="en-US" sz="2000" i="1" smtClean="0">
                <a:solidFill>
                  <a:srgbClr val="C00000"/>
                </a:solidFill>
                <a:latin typeface="Calibri"/>
                <a:cs typeface="Calibri"/>
              </a:rPr>
              <a:t>Fast</a:t>
            </a:r>
            <a:endParaRPr lang="en-US" sz="2000" i="1" smtClean="0">
              <a:solidFill>
                <a:srgbClr val="0000FF"/>
              </a:solidFill>
              <a:latin typeface="Calibri"/>
              <a:cs typeface="Calibri"/>
            </a:endParaRPr>
          </a:p>
          <a:p>
            <a:pPr>
              <a:buClrTx/>
            </a:pPr>
            <a:r>
              <a:rPr lang="en-US" sz="2000" smtClean="0">
                <a:solidFill>
                  <a:schemeClr val="tx1"/>
                </a:solidFill>
                <a:latin typeface="Calibri"/>
                <a:cs typeface="Calibri"/>
              </a:rPr>
              <a:t>Going faster gets double reward</a:t>
            </a:r>
          </a:p>
          <a:p>
            <a:endParaRPr lang="en-US" sz="2000">
              <a:latin typeface="Calibri"/>
              <a:cs typeface="Calibri"/>
            </a:endParaRPr>
          </a:p>
        </p:txBody>
      </p:sp>
      <p:grpSp>
        <p:nvGrpSpPr>
          <p:cNvPr id="4" name="Group 3"/>
          <p:cNvGrpSpPr/>
          <p:nvPr/>
        </p:nvGrpSpPr>
        <p:grpSpPr>
          <a:xfrm>
            <a:off x="838200" y="2286000"/>
            <a:ext cx="11044696" cy="3962400"/>
            <a:chOff x="838200" y="2286000"/>
            <a:chExt cx="11044696" cy="396240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3518" y="3950732"/>
              <a:ext cx="2433764" cy="1600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6913" y="2731532"/>
              <a:ext cx="2660373" cy="1676400"/>
            </a:xfrm>
            <a:prstGeom prst="rect">
              <a:avLst/>
            </a:prstGeom>
            <a:noFill/>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00704" y="3798332"/>
              <a:ext cx="2582192" cy="1828800"/>
            </a:xfrm>
            <a:prstGeom prst="rect">
              <a:avLst/>
            </a:prstGeom>
            <a:noFill/>
          </p:spPr>
        </p:pic>
        <p:sp>
          <p:nvSpPr>
            <p:cNvPr id="8" name="TextBox 7"/>
            <p:cNvSpPr txBox="1"/>
            <p:nvPr/>
          </p:nvSpPr>
          <p:spPr>
            <a:xfrm>
              <a:off x="2057400" y="5341442"/>
              <a:ext cx="2286000" cy="400110"/>
            </a:xfrm>
            <a:prstGeom prst="rect">
              <a:avLst/>
            </a:prstGeom>
            <a:noFill/>
          </p:spPr>
          <p:txBody>
            <a:bodyPr wrap="square" rtlCol="0">
              <a:spAutoFit/>
            </a:bodyPr>
            <a:lstStyle/>
            <a:p>
              <a:pPr algn="ctr"/>
              <a:r>
                <a:rPr lang="en-US" sz="2000" smtClean="0">
                  <a:solidFill>
                    <a:srgbClr val="00B0F0"/>
                  </a:solidFill>
                  <a:latin typeface="Calibri"/>
                  <a:cs typeface="Calibri"/>
                </a:rPr>
                <a:t>Cool</a:t>
              </a:r>
              <a:endParaRPr lang="en-US" sz="2000">
                <a:solidFill>
                  <a:srgbClr val="00B0F0"/>
                </a:solidFill>
                <a:latin typeface="Calibri"/>
                <a:cs typeface="Calibri"/>
              </a:endParaRPr>
            </a:p>
          </p:txBody>
        </p:sp>
        <p:sp>
          <p:nvSpPr>
            <p:cNvPr id="9" name="TextBox 8"/>
            <p:cNvSpPr txBox="1"/>
            <p:nvPr/>
          </p:nvSpPr>
          <p:spPr>
            <a:xfrm>
              <a:off x="5943600" y="4160222"/>
              <a:ext cx="2286000" cy="400110"/>
            </a:xfrm>
            <a:prstGeom prst="rect">
              <a:avLst/>
            </a:prstGeom>
            <a:noFill/>
          </p:spPr>
          <p:txBody>
            <a:bodyPr wrap="square" rtlCol="0">
              <a:spAutoFit/>
            </a:bodyPr>
            <a:lstStyle/>
            <a:p>
              <a:pPr algn="ctr"/>
              <a:r>
                <a:rPr lang="en-US" sz="2000" smtClean="0">
                  <a:solidFill>
                    <a:srgbClr val="7F2727"/>
                  </a:solidFill>
                  <a:latin typeface="Calibri"/>
                  <a:cs typeface="Calibri"/>
                </a:rPr>
                <a:t>Warm</a:t>
              </a:r>
              <a:endParaRPr lang="en-US" sz="2000">
                <a:solidFill>
                  <a:srgbClr val="7F2727"/>
                </a:solidFill>
                <a:latin typeface="Calibri"/>
                <a:cs typeface="Calibri"/>
              </a:endParaRPr>
            </a:p>
          </p:txBody>
        </p:sp>
        <p:sp>
          <p:nvSpPr>
            <p:cNvPr id="10" name="TextBox 9"/>
            <p:cNvSpPr txBox="1"/>
            <p:nvPr/>
          </p:nvSpPr>
          <p:spPr>
            <a:xfrm>
              <a:off x="9296400" y="5455622"/>
              <a:ext cx="2286000" cy="400110"/>
            </a:xfrm>
            <a:prstGeom prst="rect">
              <a:avLst/>
            </a:prstGeom>
            <a:noFill/>
          </p:spPr>
          <p:txBody>
            <a:bodyPr wrap="square" rtlCol="0">
              <a:spAutoFit/>
            </a:bodyPr>
            <a:lstStyle/>
            <a:p>
              <a:pPr algn="ctr"/>
              <a:r>
                <a:rPr lang="en-US" sz="2000" smtClean="0">
                  <a:latin typeface="Calibri"/>
                  <a:cs typeface="Calibri"/>
                </a:rPr>
                <a:t>Overheated</a:t>
              </a:r>
              <a:endParaRPr lang="en-US" sz="2000">
                <a:latin typeface="Calibri"/>
                <a:cs typeface="Calibri"/>
              </a:endParaRPr>
            </a:p>
          </p:txBody>
        </p:sp>
        <p:cxnSp>
          <p:nvCxnSpPr>
            <p:cNvPr id="13" name="Curved Connector 12"/>
            <p:cNvCxnSpPr>
              <a:stCxn id="14338" idx="3"/>
              <a:endCxn id="8" idx="2"/>
            </p:cNvCxnSpPr>
            <p:nvPr/>
          </p:nvCxnSpPr>
          <p:spPr>
            <a:xfrm flipH="1">
              <a:off x="3200400" y="4750832"/>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2"/>
            <p:cNvCxnSpPr>
              <a:stCxn id="14338" idx="3"/>
              <a:endCxn id="9" idx="2"/>
            </p:cNvCxnSpPr>
            <p:nvPr/>
          </p:nvCxnSpPr>
          <p:spPr>
            <a:xfrm flipV="1">
              <a:off x="4419600" y="4560332"/>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24400" y="4788932"/>
              <a:ext cx="914400" cy="381000"/>
            </a:xfrm>
            <a:prstGeom prst="rect">
              <a:avLst/>
            </a:prstGeom>
            <a:noFill/>
          </p:spPr>
          <p:txBody>
            <a:bodyPr wrap="square" rtlCol="0">
              <a:spAutoFit/>
            </a:bodyPr>
            <a:lstStyle/>
            <a:p>
              <a:r>
                <a:rPr lang="en-US" i="1" smtClean="0">
                  <a:solidFill>
                    <a:srgbClr val="C00000"/>
                  </a:solidFill>
                  <a:latin typeface="Calibri"/>
                  <a:cs typeface="Calibri"/>
                </a:rPr>
                <a:t>Fast</a:t>
              </a:r>
              <a:endParaRPr lang="en-US" i="1">
                <a:solidFill>
                  <a:srgbClr val="C00000"/>
                </a:solidFill>
                <a:latin typeface="Calibri"/>
                <a:cs typeface="Calibri"/>
              </a:endParaRPr>
            </a:p>
          </p:txBody>
        </p:sp>
        <p:cxnSp>
          <p:nvCxnSpPr>
            <p:cNvPr id="19" name="Curved Connector 12"/>
            <p:cNvCxnSpPr>
              <a:stCxn id="6" idx="0"/>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144000" y="2731532"/>
              <a:ext cx="914400" cy="381000"/>
            </a:xfrm>
            <a:prstGeom prst="rect">
              <a:avLst/>
            </a:prstGeom>
            <a:noFill/>
          </p:spPr>
          <p:txBody>
            <a:bodyPr wrap="square" rtlCol="0">
              <a:spAutoFit/>
            </a:bodyPr>
            <a:lstStyle/>
            <a:p>
              <a:r>
                <a:rPr lang="en-US" i="1" smtClean="0">
                  <a:solidFill>
                    <a:srgbClr val="C00000"/>
                  </a:solidFill>
                  <a:latin typeface="Calibri"/>
                  <a:cs typeface="Calibri"/>
                </a:rPr>
                <a:t>Fast</a:t>
              </a:r>
              <a:endParaRPr lang="en-US" i="1">
                <a:solidFill>
                  <a:srgbClr val="C00000"/>
                </a:solidFill>
                <a:latin typeface="Calibri"/>
                <a:cs typeface="Calibri"/>
              </a:endParaRPr>
            </a:p>
          </p:txBody>
        </p:sp>
        <p:cxnSp>
          <p:nvCxnSpPr>
            <p:cNvPr id="23" name="Curved Connector 12"/>
            <p:cNvCxnSpPr>
              <a:stCxn id="14338" idx="1"/>
            </p:cNvCxnSpPr>
            <p:nvPr/>
          </p:nvCxnSpPr>
          <p:spPr>
            <a:xfrm rot="10800000" flipH="1" flipV="1">
              <a:off x="1981200" y="4750832"/>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p:cNvCxnSpPr>
              <a:stCxn id="6" idx="1"/>
              <a:endCxn id="14338" idx="0"/>
            </p:cNvCxnSpPr>
            <p:nvPr/>
          </p:nvCxnSpPr>
          <p:spPr>
            <a:xfrm rot="10800000" flipV="1">
              <a:off x="3200400" y="3569732"/>
              <a:ext cx="2743200" cy="381000"/>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600" y="4331732"/>
              <a:ext cx="914400" cy="381000"/>
            </a:xfrm>
            <a:prstGeom prst="rect">
              <a:avLst/>
            </a:prstGeom>
            <a:noFill/>
          </p:spPr>
          <p:txBody>
            <a:bodyPr wrap="square" rtlCol="0">
              <a:spAutoFit/>
            </a:bodyPr>
            <a:lstStyle/>
            <a:p>
              <a:r>
                <a:rPr lang="en-US" i="1" smtClean="0">
                  <a:solidFill>
                    <a:schemeClr val="accent6"/>
                  </a:solidFill>
                  <a:latin typeface="Calibri"/>
                  <a:cs typeface="Calibri"/>
                </a:rPr>
                <a:t>Slow</a:t>
              </a:r>
              <a:endParaRPr lang="en-US" i="1">
                <a:solidFill>
                  <a:schemeClr val="accent6"/>
                </a:solidFill>
                <a:latin typeface="Calibri"/>
                <a:cs typeface="Calibri"/>
              </a:endParaRPr>
            </a:p>
          </p:txBody>
        </p:sp>
        <p:sp>
          <p:nvSpPr>
            <p:cNvPr id="39" name="TextBox 38"/>
            <p:cNvSpPr txBox="1"/>
            <p:nvPr/>
          </p:nvSpPr>
          <p:spPr>
            <a:xfrm>
              <a:off x="4495800" y="3112532"/>
              <a:ext cx="914400" cy="381000"/>
            </a:xfrm>
            <a:prstGeom prst="rect">
              <a:avLst/>
            </a:prstGeom>
            <a:noFill/>
          </p:spPr>
          <p:txBody>
            <a:bodyPr wrap="square" rtlCol="0">
              <a:spAutoFit/>
            </a:bodyPr>
            <a:lstStyle/>
            <a:p>
              <a:r>
                <a:rPr lang="en-US" i="1" smtClean="0">
                  <a:solidFill>
                    <a:schemeClr val="accent6"/>
                  </a:solidFill>
                  <a:latin typeface="Calibri"/>
                  <a:cs typeface="Calibri"/>
                </a:rPr>
                <a:t>Slow</a:t>
              </a:r>
              <a:endParaRPr lang="en-US" i="1">
                <a:solidFill>
                  <a:schemeClr val="accent6"/>
                </a:solidFill>
                <a:latin typeface="Calibri"/>
                <a:cs typeface="Calibri"/>
              </a:endParaRPr>
            </a:p>
          </p:txBody>
        </p:sp>
        <p:cxnSp>
          <p:nvCxnSpPr>
            <p:cNvPr id="60" name="Curved Connector 12"/>
            <p:cNvCxnSpPr/>
            <p:nvPr/>
          </p:nvCxnSpPr>
          <p:spPr>
            <a:xfrm rot="-5400000" flipH="1" flipV="1">
              <a:off x="5962650" y="3398282"/>
              <a:ext cx="152400" cy="190500"/>
            </a:xfrm>
            <a:prstGeom prst="curvedConnector4">
              <a:avLst>
                <a:gd name="adj1" fmla="val -63521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72000" y="3645932"/>
              <a:ext cx="609600" cy="369332"/>
            </a:xfrm>
            <a:prstGeom prst="rect">
              <a:avLst/>
            </a:prstGeom>
            <a:noFill/>
          </p:spPr>
          <p:txBody>
            <a:bodyPr wrap="square" rtlCol="0">
              <a:spAutoFit/>
            </a:bodyPr>
            <a:lstStyle/>
            <a:p>
              <a:r>
                <a:rPr lang="en-US" smtClean="0">
                  <a:solidFill>
                    <a:schemeClr val="accent6"/>
                  </a:solidFill>
                  <a:latin typeface="Calibri"/>
                  <a:cs typeface="Calibri"/>
                </a:rPr>
                <a:t>0.5 </a:t>
              </a:r>
              <a:endParaRPr lang="en-US">
                <a:solidFill>
                  <a:schemeClr val="accent6"/>
                </a:solidFill>
                <a:latin typeface="Calibri"/>
                <a:cs typeface="Calibri"/>
              </a:endParaRPr>
            </a:p>
          </p:txBody>
        </p:sp>
        <p:sp>
          <p:nvSpPr>
            <p:cNvPr id="64" name="TextBox 63"/>
            <p:cNvSpPr txBox="1"/>
            <p:nvPr/>
          </p:nvSpPr>
          <p:spPr>
            <a:xfrm>
              <a:off x="4800600" y="2286000"/>
              <a:ext cx="609600" cy="369332"/>
            </a:xfrm>
            <a:prstGeom prst="rect">
              <a:avLst/>
            </a:prstGeom>
            <a:noFill/>
          </p:spPr>
          <p:txBody>
            <a:bodyPr wrap="square" rtlCol="0">
              <a:spAutoFit/>
            </a:bodyPr>
            <a:lstStyle/>
            <a:p>
              <a:r>
                <a:rPr lang="en-US" smtClean="0">
                  <a:solidFill>
                    <a:schemeClr val="accent6"/>
                  </a:solidFill>
                  <a:latin typeface="Calibri"/>
                  <a:cs typeface="Calibri"/>
                </a:rPr>
                <a:t>0.5 </a:t>
              </a:r>
              <a:endParaRPr lang="en-US">
                <a:solidFill>
                  <a:schemeClr val="accent6"/>
                </a:solidFill>
                <a:latin typeface="Calibri"/>
                <a:cs typeface="Calibri"/>
              </a:endParaRPr>
            </a:p>
          </p:txBody>
        </p:sp>
        <p:sp>
          <p:nvSpPr>
            <p:cNvPr id="65" name="TextBox 64"/>
            <p:cNvSpPr txBox="1"/>
            <p:nvPr/>
          </p:nvSpPr>
          <p:spPr>
            <a:xfrm>
              <a:off x="4724400" y="5334000"/>
              <a:ext cx="609600" cy="369332"/>
            </a:xfrm>
            <a:prstGeom prst="rect">
              <a:avLst/>
            </a:prstGeom>
            <a:noFill/>
          </p:spPr>
          <p:txBody>
            <a:bodyPr wrap="square" rtlCol="0">
              <a:spAutoFit/>
            </a:bodyPr>
            <a:lstStyle/>
            <a:p>
              <a:r>
                <a:rPr lang="en-US" smtClean="0">
                  <a:solidFill>
                    <a:srgbClr val="C00000"/>
                  </a:solidFill>
                  <a:latin typeface="Calibri"/>
                  <a:cs typeface="Calibri"/>
                </a:rPr>
                <a:t>0.5 </a:t>
              </a:r>
              <a:endParaRPr lang="en-US">
                <a:solidFill>
                  <a:srgbClr val="C00000"/>
                </a:solidFill>
                <a:latin typeface="Calibri"/>
                <a:cs typeface="Calibri"/>
              </a:endParaRPr>
            </a:p>
          </p:txBody>
        </p:sp>
        <p:sp>
          <p:nvSpPr>
            <p:cNvPr id="66" name="TextBox 65"/>
            <p:cNvSpPr txBox="1"/>
            <p:nvPr/>
          </p:nvSpPr>
          <p:spPr>
            <a:xfrm>
              <a:off x="5867400" y="4788932"/>
              <a:ext cx="609600" cy="369332"/>
            </a:xfrm>
            <a:prstGeom prst="rect">
              <a:avLst/>
            </a:prstGeom>
            <a:noFill/>
          </p:spPr>
          <p:txBody>
            <a:bodyPr wrap="square" rtlCol="0">
              <a:spAutoFit/>
            </a:bodyPr>
            <a:lstStyle/>
            <a:p>
              <a:r>
                <a:rPr lang="en-US" smtClean="0">
                  <a:solidFill>
                    <a:srgbClr val="C00000"/>
                  </a:solidFill>
                  <a:latin typeface="Calibri"/>
                  <a:cs typeface="Calibri"/>
                </a:rPr>
                <a:t>0.5 </a:t>
              </a:r>
              <a:endParaRPr lang="en-US">
                <a:solidFill>
                  <a:srgbClr val="C00000"/>
                </a:solidFill>
                <a:latin typeface="Calibri"/>
                <a:cs typeface="Calibri"/>
              </a:endParaRPr>
            </a:p>
          </p:txBody>
        </p:sp>
        <p:sp>
          <p:nvSpPr>
            <p:cNvPr id="67" name="TextBox 66"/>
            <p:cNvSpPr txBox="1"/>
            <p:nvPr/>
          </p:nvSpPr>
          <p:spPr>
            <a:xfrm>
              <a:off x="838200" y="5627132"/>
              <a:ext cx="609600" cy="369332"/>
            </a:xfrm>
            <a:prstGeom prst="rect">
              <a:avLst/>
            </a:prstGeom>
            <a:noFill/>
          </p:spPr>
          <p:txBody>
            <a:bodyPr wrap="square" rtlCol="0">
              <a:spAutoFit/>
            </a:bodyPr>
            <a:lstStyle/>
            <a:p>
              <a:r>
                <a:rPr lang="en-US" smtClean="0">
                  <a:solidFill>
                    <a:schemeClr val="accent6"/>
                  </a:solidFill>
                  <a:latin typeface="Calibri"/>
                  <a:cs typeface="Calibri"/>
                </a:rPr>
                <a:t>1.0 </a:t>
              </a:r>
              <a:endParaRPr lang="en-US">
                <a:solidFill>
                  <a:schemeClr val="accent6"/>
                </a:solidFill>
                <a:latin typeface="Calibri"/>
                <a:cs typeface="Calibri"/>
              </a:endParaRPr>
            </a:p>
          </p:txBody>
        </p:sp>
        <p:sp>
          <p:nvSpPr>
            <p:cNvPr id="68" name="TextBox 67"/>
            <p:cNvSpPr txBox="1"/>
            <p:nvPr/>
          </p:nvSpPr>
          <p:spPr>
            <a:xfrm>
              <a:off x="10210800" y="2579132"/>
              <a:ext cx="609600" cy="369332"/>
            </a:xfrm>
            <a:prstGeom prst="rect">
              <a:avLst/>
            </a:prstGeom>
            <a:noFill/>
          </p:spPr>
          <p:txBody>
            <a:bodyPr wrap="square" rtlCol="0">
              <a:spAutoFit/>
            </a:bodyPr>
            <a:lstStyle/>
            <a:p>
              <a:r>
                <a:rPr lang="en-US" smtClean="0">
                  <a:solidFill>
                    <a:srgbClr val="C00000"/>
                  </a:solidFill>
                  <a:latin typeface="Calibri"/>
                  <a:cs typeface="Calibri"/>
                </a:rPr>
                <a:t>1.0 </a:t>
              </a:r>
              <a:endParaRPr lang="en-US">
                <a:solidFill>
                  <a:srgbClr val="C00000"/>
                </a:solidFill>
                <a:latin typeface="Calibri"/>
                <a:cs typeface="Calibri"/>
              </a:endParaRPr>
            </a:p>
          </p:txBody>
        </p:sp>
        <p:sp>
          <p:nvSpPr>
            <p:cNvPr id="69" name="TextBox 68"/>
            <p:cNvSpPr txBox="1"/>
            <p:nvPr/>
          </p:nvSpPr>
          <p:spPr>
            <a:xfrm>
              <a:off x="1905000" y="5486400"/>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0" name="TextBox 69"/>
            <p:cNvSpPr txBox="1"/>
            <p:nvPr/>
          </p:nvSpPr>
          <p:spPr>
            <a:xfrm>
              <a:off x="3581400" y="3288268"/>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1" name="TextBox 70"/>
            <p:cNvSpPr txBox="1"/>
            <p:nvPr/>
          </p:nvSpPr>
          <p:spPr>
            <a:xfrm>
              <a:off x="5943600" y="2286000"/>
              <a:ext cx="609600" cy="369332"/>
            </a:xfrm>
            <a:prstGeom prst="rect">
              <a:avLst/>
            </a:prstGeom>
            <a:noFill/>
          </p:spPr>
          <p:txBody>
            <a:bodyPr wrap="square" rtlCol="0">
              <a:spAutoFit/>
            </a:bodyPr>
            <a:lstStyle/>
            <a:p>
              <a:r>
                <a:rPr lang="en-US" smtClean="0">
                  <a:solidFill>
                    <a:srgbClr val="00B050"/>
                  </a:solidFill>
                  <a:latin typeface="Calibri"/>
                  <a:cs typeface="Calibri"/>
                </a:rPr>
                <a:t>+1 </a:t>
              </a:r>
              <a:endParaRPr lang="en-US">
                <a:solidFill>
                  <a:srgbClr val="00B050"/>
                </a:solidFill>
                <a:latin typeface="Calibri"/>
                <a:cs typeface="Calibri"/>
              </a:endParaRPr>
            </a:p>
          </p:txBody>
        </p:sp>
        <p:sp>
          <p:nvSpPr>
            <p:cNvPr id="72" name="TextBox 71"/>
            <p:cNvSpPr txBox="1"/>
            <p:nvPr/>
          </p:nvSpPr>
          <p:spPr>
            <a:xfrm>
              <a:off x="4648200" y="5879068"/>
              <a:ext cx="609600" cy="369332"/>
            </a:xfrm>
            <a:prstGeom prst="rect">
              <a:avLst/>
            </a:prstGeom>
            <a:noFill/>
          </p:spPr>
          <p:txBody>
            <a:bodyPr wrap="square" rtlCol="0">
              <a:spAutoFit/>
            </a:bodyPr>
            <a:lstStyle/>
            <a:p>
              <a:r>
                <a:rPr lang="en-US" smtClean="0">
                  <a:solidFill>
                    <a:srgbClr val="00B050"/>
                  </a:solidFill>
                  <a:latin typeface="Calibri"/>
                  <a:cs typeface="Calibri"/>
                </a:rPr>
                <a:t>+2 </a:t>
              </a:r>
              <a:endParaRPr lang="en-US">
                <a:solidFill>
                  <a:srgbClr val="00B050"/>
                </a:solidFill>
                <a:latin typeface="Calibri"/>
                <a:cs typeface="Calibri"/>
              </a:endParaRPr>
            </a:p>
          </p:txBody>
        </p:sp>
        <p:sp>
          <p:nvSpPr>
            <p:cNvPr id="73" name="TextBox 72"/>
            <p:cNvSpPr txBox="1"/>
            <p:nvPr/>
          </p:nvSpPr>
          <p:spPr>
            <a:xfrm>
              <a:off x="6477000" y="4788415"/>
              <a:ext cx="609600" cy="369332"/>
            </a:xfrm>
            <a:prstGeom prst="rect">
              <a:avLst/>
            </a:prstGeom>
            <a:noFill/>
          </p:spPr>
          <p:txBody>
            <a:bodyPr wrap="square" rtlCol="0">
              <a:spAutoFit/>
            </a:bodyPr>
            <a:lstStyle/>
            <a:p>
              <a:r>
                <a:rPr lang="en-US" smtClean="0">
                  <a:solidFill>
                    <a:srgbClr val="00B050"/>
                  </a:solidFill>
                  <a:latin typeface="Calibri"/>
                  <a:cs typeface="Calibri"/>
                </a:rPr>
                <a:t>+2 </a:t>
              </a:r>
              <a:endParaRPr lang="en-US">
                <a:solidFill>
                  <a:srgbClr val="00B050"/>
                </a:solidFill>
                <a:latin typeface="Calibri"/>
                <a:cs typeface="Calibri"/>
              </a:endParaRPr>
            </a:p>
          </p:txBody>
        </p:sp>
        <p:sp>
          <p:nvSpPr>
            <p:cNvPr id="74" name="TextBox 73"/>
            <p:cNvSpPr txBox="1"/>
            <p:nvPr/>
          </p:nvSpPr>
          <p:spPr>
            <a:xfrm>
              <a:off x="10668000" y="3124200"/>
              <a:ext cx="609600" cy="369332"/>
            </a:xfrm>
            <a:prstGeom prst="rect">
              <a:avLst/>
            </a:prstGeom>
            <a:noFill/>
          </p:spPr>
          <p:txBody>
            <a:bodyPr wrap="square" rtlCol="0">
              <a:spAutoFit/>
            </a:bodyPr>
            <a:lstStyle/>
            <a:p>
              <a:r>
                <a:rPr lang="en-US" smtClean="0">
                  <a:solidFill>
                    <a:srgbClr val="00B050"/>
                  </a:solidFill>
                  <a:latin typeface="Calibri"/>
                  <a:cs typeface="Calibri"/>
                </a:rPr>
                <a:t>-10</a:t>
              </a:r>
              <a:endParaRPr lang="en-US">
                <a:solidFill>
                  <a:srgbClr val="00B050"/>
                </a:solidFill>
                <a:latin typeface="Calibri"/>
                <a:cs typeface="Calibri"/>
              </a:endParaRPr>
            </a:p>
          </p:txBody>
        </p:sp>
      </p:grpSp>
    </p:spTree>
    <p:extLst>
      <p:ext uri="{BB962C8B-B14F-4D97-AF65-F5344CB8AC3E}">
        <p14:creationId xmlns:p14="http://schemas.microsoft.com/office/powerpoint/2010/main" val="37089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12.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5.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6.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9.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4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43.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40915</TotalTime>
  <Words>6224</Words>
  <Application>Microsoft Macintosh PowerPoint</Application>
  <PresentationFormat>Widescreen</PresentationFormat>
  <Paragraphs>821</Paragraphs>
  <Slides>67</Slides>
  <Notes>57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Calibri</vt:lpstr>
      <vt:lpstr>Mangal</vt:lpstr>
      <vt:lpstr>MS PGothic</vt:lpstr>
      <vt:lpstr>ＭＳ Ｐゴシック</vt:lpstr>
      <vt:lpstr>Symbol</vt:lpstr>
      <vt:lpstr>Times New Roman</vt:lpstr>
      <vt:lpstr>Wingdings</vt:lpstr>
      <vt:lpstr>Arial</vt:lpstr>
      <vt:lpstr>dan-berkeley-nlp-v1</vt:lpstr>
      <vt:lpstr>Markov Decision Processes  </vt:lpstr>
      <vt:lpstr>Review: Money</vt:lpstr>
      <vt:lpstr>Example: Insurance</vt:lpstr>
      <vt:lpstr>Example: Human Rationality?</vt:lpstr>
      <vt:lpstr>Markov Decision Processes</vt:lpstr>
      <vt:lpstr>Non-Deterministic Search</vt:lpstr>
      <vt:lpstr>Example: Grid World</vt:lpstr>
      <vt:lpstr>Policies</vt:lpstr>
      <vt:lpstr>Example: Racing</vt:lpstr>
      <vt:lpstr>Racing Search Tree</vt:lpstr>
      <vt:lpstr>MDP Search Trees</vt:lpstr>
      <vt:lpstr>Utilities of Sequences</vt:lpstr>
      <vt:lpstr>Utilities of Sequences</vt:lpstr>
      <vt:lpstr>Discounting</vt:lpstr>
      <vt:lpstr>Discounting</vt:lpstr>
      <vt:lpstr>Stationary Preferences</vt:lpstr>
      <vt:lpstr>Infinite Utilities?!</vt:lpstr>
      <vt:lpstr>Recap: Defining MDPs</vt:lpstr>
      <vt:lpstr>Solving MDPs</vt:lpstr>
      <vt:lpstr>Optimal Quantities</vt:lpstr>
      <vt:lpstr>Gridworld Values V*</vt:lpstr>
      <vt:lpstr>Gridworld: Q*</vt:lpstr>
      <vt:lpstr>Values of States</vt:lpstr>
      <vt:lpstr>Racing Search Tree</vt:lpstr>
      <vt:lpstr>Racing Search Tree</vt:lpstr>
      <vt:lpstr>Racing Search Tree</vt:lpstr>
      <vt:lpstr>Time-Limited Values</vt:lpstr>
      <vt:lpstr>Computing Time-Limited Values</vt:lpstr>
      <vt:lpstr>Value Iteration</vt:lpstr>
      <vt:lpstr>Value Iteration</vt:lpstr>
      <vt:lpstr>Example: Value Iteration</vt:lpstr>
      <vt:lpstr>Example: Value Iteration</vt:lpstr>
      <vt:lpstr>Convergence*</vt:lpstr>
      <vt:lpstr>The Bellman Equations</vt:lpstr>
      <vt:lpstr>The Bellman Equations</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Problems with Value Iteration</vt:lpstr>
      <vt:lpstr>Policy Iteration</vt:lpstr>
      <vt:lpstr>Policy Iteration</vt:lpstr>
      <vt:lpstr>Comparison</vt:lpstr>
      <vt:lpstr>Summary: MDP Algorithms</vt:lpstr>
      <vt:lpstr>Next Time: Reinforcement Learning!</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2503</cp:revision>
  <cp:lastPrinted>2019-07-17T20:05:05Z</cp:lastPrinted>
  <dcterms:created xsi:type="dcterms:W3CDTF">2004-08-27T04:16:05Z</dcterms:created>
  <dcterms:modified xsi:type="dcterms:W3CDTF">2019-07-17T20:05:51Z</dcterms:modified>
</cp:coreProperties>
</file>